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51" y="3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699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4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4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375" y="1019798"/>
            <a:ext cx="500062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kern="0" spc="2" dirty="0">
                <a:solidFill>
                  <a:srgbClr val="5C8AFF"/>
                </a:solidFill>
              </a:rPr>
              <a:t>Présentation au COMEX — Projet Data Science</a:t>
            </a:r>
            <a:endParaRPr lang="en-US" sz="885" dirty="0"/>
          </a:p>
        </p:txBody>
      </p:sp>
      <p:sp>
        <p:nvSpPr>
          <p:cNvPr id="4" name="Text 1"/>
          <p:cNvSpPr/>
          <p:nvPr/>
        </p:nvSpPr>
        <p:spPr>
          <a:xfrm>
            <a:off x="714375" y="1337695"/>
            <a:ext cx="5000625" cy="20116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FFFFFF"/>
                </a:solidFill>
              </a:rPr>
              <a:t>Score Éditorial :
L'Intelligence au service de la Rétention</a:t>
            </a:r>
            <a:endParaRPr lang="en-US" sz="3294" dirty="0"/>
          </a:p>
        </p:txBody>
      </p:sp>
      <p:sp>
        <p:nvSpPr>
          <p:cNvPr id="5" name="Text 2"/>
          <p:cNvSpPr/>
          <p:nvPr/>
        </p:nvSpPr>
        <p:spPr>
          <a:xfrm>
            <a:off x="714375" y="3563643"/>
            <a:ext cx="5000625" cy="560059"/>
          </a:xfrm>
          <a:prstGeom prst="rect">
            <a:avLst/>
          </a:prstGeom>
          <a:noFill/>
          <a:ln/>
        </p:spPr>
        <p:txBody>
          <a:bodyPr wrap="square" lIns="170053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86" dirty="0">
                <a:solidFill>
                  <a:srgbClr val="E0E0E0"/>
                </a:solidFill>
              </a:rPr>
              <a:t>Optimiser notre catalogue anime pour maximiser la satisfaction abonné et réduire le churn</a:t>
            </a:r>
            <a:endParaRPr lang="en-US" sz="1486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36968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369689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369689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912" b="1" dirty="0">
                <a:solidFill>
                  <a:srgbClr val="FFFFFF"/>
                </a:solidFill>
              </a:rPr>
              <a:t>Analyse des Studios : Qui produit la qualité ?</a:t>
            </a:r>
            <a:endParaRPr lang="en-US" sz="1912" dirty="0"/>
          </a:p>
        </p:txBody>
      </p:sp>
      <p:sp>
        <p:nvSpPr>
          <p:cNvPr id="6" name="Shape 3"/>
          <p:cNvSpPr/>
          <p:nvPr/>
        </p:nvSpPr>
        <p:spPr>
          <a:xfrm>
            <a:off x="571500" y="1084064"/>
            <a:ext cx="3057525" cy="3214688"/>
          </a:xfrm>
          <a:prstGeom prst="rect">
            <a:avLst/>
          </a:prstGeom>
          <a:solidFill>
            <a:srgbClr val="000000"/>
          </a:solidFill>
          <a:ln w="9144">
            <a:solidFill>
              <a:srgbClr val="333333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571500" y="1084064"/>
            <a:ext cx="3057525" cy="321468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71500" y="4370189"/>
            <a:ext cx="305752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i="1" dirty="0">
                <a:solidFill>
                  <a:srgbClr val="888888"/>
                </a:solidFill>
              </a:rPr>
              <a:t>Comparaison des principaux studios du marché</a:t>
            </a:r>
            <a:endParaRPr lang="en-US" sz="727" dirty="0"/>
          </a:p>
        </p:txBody>
      </p:sp>
      <p:sp>
        <p:nvSpPr>
          <p:cNvPr id="9" name="Text 5"/>
          <p:cNvSpPr/>
          <p:nvPr/>
        </p:nvSpPr>
        <p:spPr>
          <a:xfrm>
            <a:off x="3986213" y="1084064"/>
            <a:ext cx="1063303" cy="232172"/>
          </a:xfrm>
          <a:prstGeom prst="rect">
            <a:avLst/>
          </a:prstGeom>
          <a:noFill/>
          <a:ln/>
        </p:spPr>
        <p:txBody>
          <a:bodyPr wrap="square" lIns="0" tIns="0" rIns="0" bIns="127508" rtlCol="0" anchor="ctr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888888"/>
                </a:solidFill>
              </a:rPr>
              <a:t>Studio</a:t>
            </a:r>
            <a:endParaRPr lang="en-US" sz="683" dirty="0"/>
          </a:p>
        </p:txBody>
      </p:sp>
      <p:sp>
        <p:nvSpPr>
          <p:cNvPr id="10" name="Text 6"/>
          <p:cNvSpPr/>
          <p:nvPr/>
        </p:nvSpPr>
        <p:spPr>
          <a:xfrm>
            <a:off x="5049515" y="1084064"/>
            <a:ext cx="1050243" cy="232172"/>
          </a:xfrm>
          <a:prstGeom prst="rect">
            <a:avLst/>
          </a:prstGeom>
          <a:noFill/>
          <a:ln/>
        </p:spPr>
        <p:txBody>
          <a:bodyPr wrap="square" lIns="0" tIns="0" rIns="0" bIns="127508" rtlCol="0" anchor="ctr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888888"/>
                </a:solidFill>
              </a:rPr>
              <a:t>Score Éditorial</a:t>
            </a:r>
            <a:endParaRPr lang="en-US" sz="683" dirty="0"/>
          </a:p>
        </p:txBody>
      </p:sp>
      <p:sp>
        <p:nvSpPr>
          <p:cNvPr id="11" name="Text 7"/>
          <p:cNvSpPr/>
          <p:nvPr/>
        </p:nvSpPr>
        <p:spPr>
          <a:xfrm>
            <a:off x="6099758" y="1084064"/>
            <a:ext cx="734774" cy="232172"/>
          </a:xfrm>
          <a:prstGeom prst="rect">
            <a:avLst/>
          </a:prstGeom>
          <a:noFill/>
          <a:ln/>
        </p:spPr>
        <p:txBody>
          <a:bodyPr wrap="square" lIns="0" tIns="0" rIns="0" bIns="127508" rtlCol="0" anchor="ctr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888888"/>
                </a:solidFill>
              </a:rPr>
              <a:t>Régularité</a:t>
            </a:r>
            <a:endParaRPr lang="en-US" sz="683" dirty="0"/>
          </a:p>
        </p:txBody>
      </p:sp>
      <p:sp>
        <p:nvSpPr>
          <p:cNvPr id="12" name="Text 8"/>
          <p:cNvSpPr/>
          <p:nvPr/>
        </p:nvSpPr>
        <p:spPr>
          <a:xfrm>
            <a:off x="6834532" y="1084064"/>
            <a:ext cx="1737968" cy="232172"/>
          </a:xfrm>
          <a:prstGeom prst="rect">
            <a:avLst/>
          </a:prstGeom>
          <a:noFill/>
          <a:ln/>
        </p:spPr>
        <p:txBody>
          <a:bodyPr wrap="square" lIns="0" tIns="0" rIns="0" bIns="127508" rtlCol="0" anchor="ctr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888888"/>
                </a:solidFill>
              </a:rPr>
              <a:t>Spécialité</a:t>
            </a:r>
            <a:endParaRPr lang="en-US" sz="683" dirty="0"/>
          </a:p>
        </p:txBody>
      </p:sp>
      <p:sp>
        <p:nvSpPr>
          <p:cNvPr id="13" name="Text 9"/>
          <p:cNvSpPr/>
          <p:nvPr/>
        </p:nvSpPr>
        <p:spPr>
          <a:xfrm>
            <a:off x="3986213" y="1316236"/>
            <a:ext cx="106330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Ufotable</a:t>
            </a:r>
            <a:endParaRPr lang="en-US" sz="885" dirty="0"/>
          </a:p>
        </p:txBody>
      </p:sp>
      <p:sp>
        <p:nvSpPr>
          <p:cNvPr id="14" name="Text 10"/>
          <p:cNvSpPr/>
          <p:nvPr/>
        </p:nvSpPr>
        <p:spPr>
          <a:xfrm>
            <a:off x="5049515" y="1316236"/>
            <a:ext cx="105024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C8AFF"/>
                </a:solidFill>
              </a:rPr>
              <a:t>8.7/10</a:t>
            </a:r>
            <a:endParaRPr lang="en-US" sz="885" dirty="0"/>
          </a:p>
        </p:txBody>
      </p:sp>
      <p:sp>
        <p:nvSpPr>
          <p:cNvPr id="15" name="Text 11"/>
          <p:cNvSpPr/>
          <p:nvPr/>
        </p:nvSpPr>
        <p:spPr>
          <a:xfrm>
            <a:off x="6099758" y="1316236"/>
            <a:ext cx="734774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8.6/10</a:t>
            </a:r>
            <a:endParaRPr lang="en-US" sz="942" dirty="0"/>
          </a:p>
        </p:txBody>
      </p:sp>
      <p:sp>
        <p:nvSpPr>
          <p:cNvPr id="16" name="Text 12"/>
          <p:cNvSpPr/>
          <p:nvPr/>
        </p:nvSpPr>
        <p:spPr>
          <a:xfrm>
            <a:off x="6834532" y="1316236"/>
            <a:ext cx="1737968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Excellence Technique</a:t>
            </a:r>
            <a:endParaRPr lang="en-US" sz="942" dirty="0"/>
          </a:p>
        </p:txBody>
      </p:sp>
      <p:sp>
        <p:nvSpPr>
          <p:cNvPr id="17" name="Text 13"/>
          <p:cNvSpPr/>
          <p:nvPr/>
        </p:nvSpPr>
        <p:spPr>
          <a:xfrm>
            <a:off x="3986213" y="1712714"/>
            <a:ext cx="106330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Mappa</a:t>
            </a:r>
            <a:endParaRPr lang="en-US" sz="885" dirty="0"/>
          </a:p>
        </p:txBody>
      </p:sp>
      <p:sp>
        <p:nvSpPr>
          <p:cNvPr id="18" name="Text 14"/>
          <p:cNvSpPr/>
          <p:nvPr/>
        </p:nvSpPr>
        <p:spPr>
          <a:xfrm>
            <a:off x="5049515" y="1712714"/>
            <a:ext cx="105024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C8AFF"/>
                </a:solidFill>
              </a:rPr>
              <a:t>8.6/10</a:t>
            </a:r>
            <a:endParaRPr lang="en-US" sz="885" dirty="0"/>
          </a:p>
        </p:txBody>
      </p:sp>
      <p:sp>
        <p:nvSpPr>
          <p:cNvPr id="19" name="Text 15"/>
          <p:cNvSpPr/>
          <p:nvPr/>
        </p:nvSpPr>
        <p:spPr>
          <a:xfrm>
            <a:off x="6099758" y="1712714"/>
            <a:ext cx="734774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8.4/10</a:t>
            </a:r>
            <a:endParaRPr lang="en-US" sz="942" dirty="0"/>
          </a:p>
        </p:txBody>
      </p:sp>
      <p:sp>
        <p:nvSpPr>
          <p:cNvPr id="20" name="Text 16"/>
          <p:cNvSpPr/>
          <p:nvPr/>
        </p:nvSpPr>
        <p:spPr>
          <a:xfrm>
            <a:off x="6834532" y="1712714"/>
            <a:ext cx="1737968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Premium &amp; Séries Courtes</a:t>
            </a:r>
            <a:endParaRPr lang="en-US" sz="942" dirty="0"/>
          </a:p>
        </p:txBody>
      </p:sp>
      <p:sp>
        <p:nvSpPr>
          <p:cNvPr id="21" name="Text 17"/>
          <p:cNvSpPr/>
          <p:nvPr/>
        </p:nvSpPr>
        <p:spPr>
          <a:xfrm>
            <a:off x="3986213" y="2109192"/>
            <a:ext cx="106330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Wit Studio</a:t>
            </a:r>
            <a:endParaRPr lang="en-US" sz="885" dirty="0"/>
          </a:p>
        </p:txBody>
      </p:sp>
      <p:sp>
        <p:nvSpPr>
          <p:cNvPr id="22" name="Text 18"/>
          <p:cNvSpPr/>
          <p:nvPr/>
        </p:nvSpPr>
        <p:spPr>
          <a:xfrm>
            <a:off x="5049515" y="2109192"/>
            <a:ext cx="105024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C8AFF"/>
                </a:solidFill>
              </a:rPr>
              <a:t>8.5/10</a:t>
            </a:r>
            <a:endParaRPr lang="en-US" sz="885" dirty="0"/>
          </a:p>
        </p:txBody>
      </p:sp>
      <p:sp>
        <p:nvSpPr>
          <p:cNvPr id="23" name="Text 19"/>
          <p:cNvSpPr/>
          <p:nvPr/>
        </p:nvSpPr>
        <p:spPr>
          <a:xfrm>
            <a:off x="6099758" y="2109192"/>
            <a:ext cx="734774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8.3/10</a:t>
            </a:r>
            <a:endParaRPr lang="en-US" sz="942" dirty="0"/>
          </a:p>
        </p:txBody>
      </p:sp>
      <p:sp>
        <p:nvSpPr>
          <p:cNvPr id="24" name="Text 20"/>
          <p:cNvSpPr/>
          <p:nvPr/>
        </p:nvSpPr>
        <p:spPr>
          <a:xfrm>
            <a:off x="6834532" y="2109192"/>
            <a:ext cx="1737968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Adaptations Soignées</a:t>
            </a:r>
            <a:endParaRPr lang="en-US" sz="942" dirty="0"/>
          </a:p>
        </p:txBody>
      </p:sp>
      <p:sp>
        <p:nvSpPr>
          <p:cNvPr id="25" name="Text 21"/>
          <p:cNvSpPr/>
          <p:nvPr/>
        </p:nvSpPr>
        <p:spPr>
          <a:xfrm>
            <a:off x="3986213" y="2505670"/>
            <a:ext cx="106330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Pierrot</a:t>
            </a:r>
            <a:endParaRPr lang="en-US" sz="885" dirty="0"/>
          </a:p>
        </p:txBody>
      </p:sp>
      <p:sp>
        <p:nvSpPr>
          <p:cNvPr id="26" name="Text 22"/>
          <p:cNvSpPr/>
          <p:nvPr/>
        </p:nvSpPr>
        <p:spPr>
          <a:xfrm>
            <a:off x="5049515" y="2505670"/>
            <a:ext cx="105024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5C5C"/>
                </a:solidFill>
              </a:rPr>
              <a:t>7.2/10</a:t>
            </a:r>
            <a:endParaRPr lang="en-US" sz="885" dirty="0"/>
          </a:p>
        </p:txBody>
      </p:sp>
      <p:sp>
        <p:nvSpPr>
          <p:cNvPr id="27" name="Text 23"/>
          <p:cNvSpPr/>
          <p:nvPr/>
        </p:nvSpPr>
        <p:spPr>
          <a:xfrm>
            <a:off x="6099758" y="2505670"/>
            <a:ext cx="734774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6.8/10</a:t>
            </a:r>
            <a:endParaRPr lang="en-US" sz="942" dirty="0"/>
          </a:p>
        </p:txBody>
      </p:sp>
      <p:sp>
        <p:nvSpPr>
          <p:cNvPr id="28" name="Text 24"/>
          <p:cNvSpPr/>
          <p:nvPr/>
        </p:nvSpPr>
        <p:spPr>
          <a:xfrm>
            <a:off x="6834532" y="2505670"/>
            <a:ext cx="1737968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Séries Longues (Fillers)</a:t>
            </a:r>
            <a:endParaRPr lang="en-US" sz="942" dirty="0"/>
          </a:p>
        </p:txBody>
      </p:sp>
      <p:sp>
        <p:nvSpPr>
          <p:cNvPr id="29" name="Text 25"/>
          <p:cNvSpPr/>
          <p:nvPr/>
        </p:nvSpPr>
        <p:spPr>
          <a:xfrm>
            <a:off x="3986213" y="2902148"/>
            <a:ext cx="106330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Toei Animation</a:t>
            </a:r>
            <a:endParaRPr lang="en-US" sz="885" dirty="0"/>
          </a:p>
        </p:txBody>
      </p:sp>
      <p:sp>
        <p:nvSpPr>
          <p:cNvPr id="30" name="Text 26"/>
          <p:cNvSpPr/>
          <p:nvPr/>
        </p:nvSpPr>
        <p:spPr>
          <a:xfrm>
            <a:off x="5049515" y="2902148"/>
            <a:ext cx="1050243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5C5C"/>
                </a:solidFill>
              </a:rPr>
              <a:t>7.1/10</a:t>
            </a:r>
            <a:endParaRPr lang="en-US" sz="885" dirty="0"/>
          </a:p>
        </p:txBody>
      </p:sp>
      <p:sp>
        <p:nvSpPr>
          <p:cNvPr id="31" name="Text 27"/>
          <p:cNvSpPr/>
          <p:nvPr/>
        </p:nvSpPr>
        <p:spPr>
          <a:xfrm>
            <a:off x="6099758" y="2902148"/>
            <a:ext cx="734774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6.5/10</a:t>
            </a:r>
            <a:endParaRPr lang="en-US" sz="942" dirty="0"/>
          </a:p>
        </p:txBody>
      </p:sp>
      <p:sp>
        <p:nvSpPr>
          <p:cNvPr id="32" name="Text 28"/>
          <p:cNvSpPr/>
          <p:nvPr/>
        </p:nvSpPr>
        <p:spPr>
          <a:xfrm>
            <a:off x="6834532" y="2902148"/>
            <a:ext cx="1737968" cy="396478"/>
          </a:xfrm>
          <a:prstGeom prst="rect">
            <a:avLst/>
          </a:prstGeom>
          <a:noFill/>
          <a:ln/>
        </p:spPr>
        <p:txBody>
          <a:bodyPr wrap="square" lIns="0" tIns="127508" rIns="0" bIns="1275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Volume Industriel</a:t>
            </a:r>
            <a:endParaRPr lang="en-US" sz="942" dirty="0"/>
          </a:p>
        </p:txBody>
      </p:sp>
      <p:sp>
        <p:nvSpPr>
          <p:cNvPr id="33" name="Shape 29"/>
          <p:cNvSpPr/>
          <p:nvPr/>
        </p:nvSpPr>
        <p:spPr>
          <a:xfrm>
            <a:off x="3986213" y="3946922"/>
            <a:ext cx="4586288" cy="767953"/>
          </a:xfrm>
          <a:prstGeom prst="rect">
            <a:avLst/>
          </a:prstGeom>
          <a:solidFill>
            <a:srgbClr val="5C8AFF">
              <a:alpha val="10000"/>
            </a:srgbClr>
          </a:solidFill>
          <a:ln/>
        </p:spPr>
      </p:sp>
      <p:sp>
        <p:nvSpPr>
          <p:cNvPr id="34" name="Shape 30"/>
          <p:cNvSpPr/>
          <p:nvPr/>
        </p:nvSpPr>
        <p:spPr>
          <a:xfrm>
            <a:off x="3986213" y="3946922"/>
            <a:ext cx="28575" cy="767953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35" name="Text 31"/>
          <p:cNvSpPr/>
          <p:nvPr/>
        </p:nvSpPr>
        <p:spPr>
          <a:xfrm>
            <a:off x="4129088" y="4089797"/>
            <a:ext cx="4300538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</a:rPr>
              <a:t>Décision Business</a:t>
            </a:r>
            <a:endParaRPr lang="en-US" sz="683" dirty="0"/>
          </a:p>
        </p:txBody>
      </p:sp>
      <p:sp>
        <p:nvSpPr>
          <p:cNvPr id="36" name="Text 32"/>
          <p:cNvSpPr/>
          <p:nvPr/>
        </p:nvSpPr>
        <p:spPr>
          <a:xfrm>
            <a:off x="4129088" y="4261247"/>
            <a:ext cx="4300538" cy="3107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Intégrer le </a:t>
            </a:r>
            <a:r>
              <a:rPr lang="en-US" sz="784" b="1" dirty="0">
                <a:solidFill>
                  <a:srgbClr val="DDDDDD"/>
                </a:solidFill>
              </a:rPr>
              <a:t>Studio de Production</a:t>
            </a:r>
            <a:r>
              <a:rPr lang="en-US" sz="834" dirty="0">
                <a:solidFill>
                  <a:srgbClr val="DDDDDD"/>
                </a:solidFill>
              </a:rPr>
              <a:t> comme critère de sélection prioritaire. Privilégier Mappa, Wit et Ufotable pour garantir la rétention.</a:t>
            </a:r>
            <a:endParaRPr lang="en-US" sz="834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40898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408980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408980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121" b="1" dirty="0">
                <a:solidFill>
                  <a:srgbClr val="FFFFFF"/>
                </a:solidFill>
              </a:rPr>
              <a:t>Impact Business : Réduire le Churn par la Qualité</a:t>
            </a:r>
            <a:endParaRPr lang="en-US" sz="2121" dirty="0"/>
          </a:p>
        </p:txBody>
      </p:sp>
      <p:sp>
        <p:nvSpPr>
          <p:cNvPr id="6" name="Text 3"/>
          <p:cNvSpPr/>
          <p:nvPr/>
        </p:nvSpPr>
        <p:spPr>
          <a:xfrm>
            <a:off x="571500" y="980480"/>
            <a:ext cx="3786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Hypothèse Stratégique</a:t>
            </a:r>
            <a:endParaRPr lang="en-US" sz="987" dirty="0"/>
          </a:p>
        </p:txBody>
      </p:sp>
      <p:sp>
        <p:nvSpPr>
          <p:cNvPr id="7" name="Text 4"/>
          <p:cNvSpPr/>
          <p:nvPr/>
        </p:nvSpPr>
        <p:spPr>
          <a:xfrm>
            <a:off x="571500" y="1246584"/>
            <a:ext cx="3786188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DDDDDD"/>
                </a:solidFill>
              </a:rPr>
              <a:t>La déception post-clic est un facteur majeur de désabonnement. Garantir une qualité constante via le Score Éditorial renforce la confiance et la rétention.</a:t>
            </a:r>
            <a:endParaRPr lang="en-US" sz="942" dirty="0"/>
          </a:p>
        </p:txBody>
      </p:sp>
      <p:sp>
        <p:nvSpPr>
          <p:cNvPr id="8" name="Shape 5"/>
          <p:cNvSpPr/>
          <p:nvPr/>
        </p:nvSpPr>
        <p:spPr>
          <a:xfrm>
            <a:off x="571500" y="1910953"/>
            <a:ext cx="1850231" cy="811123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513" y="2032397"/>
            <a:ext cx="171450" cy="17145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28688" y="2010966"/>
            <a:ext cx="139303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Réduction du Churn</a:t>
            </a:r>
            <a:endParaRPr lang="en-US" sz="784" dirty="0"/>
          </a:p>
        </p:txBody>
      </p:sp>
      <p:sp>
        <p:nvSpPr>
          <p:cNvPr id="11" name="Text 7"/>
          <p:cNvSpPr/>
          <p:nvPr/>
        </p:nvSpPr>
        <p:spPr>
          <a:xfrm>
            <a:off x="928688" y="2202061"/>
            <a:ext cx="1393031" cy="42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Moins de désabonnements liés à la frustration des contenus irréguliers.</a:t>
            </a:r>
            <a:endParaRPr lang="en-US" sz="727" dirty="0"/>
          </a:p>
        </p:txBody>
      </p:sp>
      <p:sp>
        <p:nvSpPr>
          <p:cNvPr id="12" name="Shape 8"/>
          <p:cNvSpPr/>
          <p:nvPr/>
        </p:nvSpPr>
        <p:spPr>
          <a:xfrm>
            <a:off x="2507456" y="1910953"/>
            <a:ext cx="1850231" cy="811123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7469" y="2032397"/>
            <a:ext cx="171450" cy="17145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2864644" y="2010966"/>
            <a:ext cx="139303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Temps de Visionnage</a:t>
            </a:r>
            <a:endParaRPr lang="en-US" sz="784" dirty="0"/>
          </a:p>
        </p:txBody>
      </p:sp>
      <p:sp>
        <p:nvSpPr>
          <p:cNvPr id="15" name="Text 10"/>
          <p:cNvSpPr/>
          <p:nvPr/>
        </p:nvSpPr>
        <p:spPr>
          <a:xfrm>
            <a:off x="2864644" y="2202061"/>
            <a:ext cx="1393031" cy="42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Augmentation du taux de complétion des séries recommandées.</a:t>
            </a:r>
            <a:endParaRPr lang="en-US" sz="727" dirty="0"/>
          </a:p>
        </p:txBody>
      </p:sp>
      <p:sp>
        <p:nvSpPr>
          <p:cNvPr id="16" name="Shape 11"/>
          <p:cNvSpPr/>
          <p:nvPr/>
        </p:nvSpPr>
        <p:spPr>
          <a:xfrm>
            <a:off x="571500" y="2807801"/>
            <a:ext cx="1850231" cy="811123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513" y="2929244"/>
            <a:ext cx="171450" cy="17145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28688" y="2907813"/>
            <a:ext cx="139303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Amélioration NPS</a:t>
            </a:r>
            <a:endParaRPr lang="en-US" sz="784" dirty="0"/>
          </a:p>
        </p:txBody>
      </p:sp>
      <p:sp>
        <p:nvSpPr>
          <p:cNvPr id="19" name="Text 13"/>
          <p:cNvSpPr/>
          <p:nvPr/>
        </p:nvSpPr>
        <p:spPr>
          <a:xfrm>
            <a:off x="928688" y="3098909"/>
            <a:ext cx="1393031" cy="42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Une curation fiable renforce la confiance dans la plateforme.</a:t>
            </a:r>
            <a:endParaRPr lang="en-US" sz="727" dirty="0"/>
          </a:p>
        </p:txBody>
      </p:sp>
      <p:sp>
        <p:nvSpPr>
          <p:cNvPr id="20" name="Shape 14"/>
          <p:cNvSpPr/>
          <p:nvPr/>
        </p:nvSpPr>
        <p:spPr>
          <a:xfrm>
            <a:off x="2507456" y="2807801"/>
            <a:ext cx="1850231" cy="811123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7469" y="2929244"/>
            <a:ext cx="214313" cy="17145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2907506" y="2907813"/>
            <a:ext cx="135016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Scalabilité</a:t>
            </a:r>
            <a:endParaRPr lang="en-US" sz="784" dirty="0"/>
          </a:p>
        </p:txBody>
      </p:sp>
      <p:sp>
        <p:nvSpPr>
          <p:cNvPr id="23" name="Text 16"/>
          <p:cNvSpPr/>
          <p:nvPr/>
        </p:nvSpPr>
        <p:spPr>
          <a:xfrm>
            <a:off x="2907506" y="3098909"/>
            <a:ext cx="1350169" cy="42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Automatisation de la curation = Économie d'heures humaines.</a:t>
            </a:r>
            <a:endParaRPr lang="en-US" sz="727" dirty="0"/>
          </a:p>
        </p:txBody>
      </p:sp>
      <p:sp>
        <p:nvSpPr>
          <p:cNvPr id="24" name="Shape 17"/>
          <p:cNvSpPr/>
          <p:nvPr/>
        </p:nvSpPr>
        <p:spPr>
          <a:xfrm>
            <a:off x="571500" y="3790373"/>
            <a:ext cx="3786188" cy="841177"/>
          </a:xfrm>
          <a:prstGeom prst="rect">
            <a:avLst/>
          </a:prstGeom>
          <a:solidFill>
            <a:srgbClr val="5C8AFF">
              <a:alpha val="10000"/>
            </a:srgbClr>
          </a:solidFill>
          <a:ln w="9144">
            <a:solidFill>
              <a:srgbClr val="5C8AFF"/>
            </a:solidFill>
            <a:prstDash val="solid"/>
          </a:ln>
        </p:spPr>
      </p:sp>
      <p:sp>
        <p:nvSpPr>
          <p:cNvPr id="25" name="Text 18"/>
          <p:cNvSpPr/>
          <p:nvPr/>
        </p:nvSpPr>
        <p:spPr>
          <a:xfrm>
            <a:off x="714375" y="3933248"/>
            <a:ext cx="350043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</a:rPr>
              <a:t>Objectif : -2% de Churn</a:t>
            </a:r>
            <a:endParaRPr lang="en-US" sz="1193" dirty="0"/>
          </a:p>
        </p:txBody>
      </p:sp>
      <p:sp>
        <p:nvSpPr>
          <p:cNvPr id="26" name="Text 19"/>
          <p:cNvSpPr/>
          <p:nvPr/>
        </p:nvSpPr>
        <p:spPr>
          <a:xfrm>
            <a:off x="714375" y="4202925"/>
            <a:ext cx="3500438" cy="2714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Impact direct sur la Lifetime Value (LTV) et réduction des coûts d'acquisition.</a:t>
            </a:r>
            <a:endParaRPr lang="en-US" sz="727" dirty="0"/>
          </a:p>
        </p:txBody>
      </p:sp>
      <p:sp>
        <p:nvSpPr>
          <p:cNvPr id="27" name="Shape 20"/>
          <p:cNvSpPr/>
          <p:nvPr/>
        </p:nvSpPr>
        <p:spPr>
          <a:xfrm>
            <a:off x="4786313" y="1581866"/>
            <a:ext cx="3786188" cy="2288735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2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93469" y="1689022"/>
            <a:ext cx="3571875" cy="2074422"/>
          </a:xfrm>
          <a:prstGeom prst="rect">
            <a:avLst/>
          </a:prstGeom>
        </p:spPr>
      </p:pic>
      <p:sp>
        <p:nvSpPr>
          <p:cNvPr id="29" name="Text 21"/>
          <p:cNvSpPr/>
          <p:nvPr/>
        </p:nvSpPr>
        <p:spPr>
          <a:xfrm>
            <a:off x="5017089" y="3977757"/>
            <a:ext cx="3324634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727" i="1" dirty="0">
                <a:solidFill>
                  <a:srgbClr val="888888"/>
                </a:solidFill>
              </a:rPr>
              <a:t>Analyse des distributions : Réduire l'écart entre le meilleur et le pire épisode</a:t>
            </a:r>
            <a:endParaRPr lang="en-US" sz="727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36968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369689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369689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912" b="1" dirty="0">
                <a:solidFill>
                  <a:srgbClr val="FFFFFF"/>
                </a:solidFill>
              </a:rPr>
              <a:t>Gouvernance &amp; Cadre Légal</a:t>
            </a:r>
            <a:endParaRPr lang="en-US" sz="1912" dirty="0"/>
          </a:p>
        </p:txBody>
      </p:sp>
      <p:sp>
        <p:nvSpPr>
          <p:cNvPr id="6" name="Shape 3"/>
          <p:cNvSpPr/>
          <p:nvPr/>
        </p:nvSpPr>
        <p:spPr>
          <a:xfrm>
            <a:off x="571500" y="1084064"/>
            <a:ext cx="3786188" cy="1591577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571500" y="1084064"/>
            <a:ext cx="3786188" cy="21431"/>
          </a:xfrm>
          <a:prstGeom prst="rect">
            <a:avLst/>
          </a:prstGeom>
          <a:solidFill>
            <a:srgbClr val="5C8AFF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94" y="1291233"/>
            <a:ext cx="196453" cy="15716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32272" y="1262658"/>
            <a:ext cx="20939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5C8AFF"/>
                </a:solidFill>
              </a:rPr>
              <a:t>Conformité Réglementaire</a:t>
            </a:r>
            <a:endParaRPr lang="en-US" sz="1090" dirty="0"/>
          </a:p>
        </p:txBody>
      </p:sp>
      <p:sp>
        <p:nvSpPr>
          <p:cNvPr id="10" name="Text 6"/>
          <p:cNvSpPr/>
          <p:nvPr/>
        </p:nvSpPr>
        <p:spPr>
          <a:xfrm>
            <a:off x="750094" y="1584127"/>
            <a:ext cx="3429000" cy="54859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Le Score Éditorial est conçu pour respecter les standards européens les plus stricts en matière d'algorithmes de recommandation.</a:t>
            </a:r>
            <a:endParaRPr lang="en-US" sz="834" dirty="0"/>
          </a:p>
        </p:txBody>
      </p:sp>
      <p:sp>
        <p:nvSpPr>
          <p:cNvPr id="11" name="Shape 7"/>
          <p:cNvSpPr/>
          <p:nvPr/>
        </p:nvSpPr>
        <p:spPr>
          <a:xfrm>
            <a:off x="750094" y="2239873"/>
            <a:ext cx="1004646" cy="235744"/>
          </a:xfrm>
          <a:prstGeom prst="rect">
            <a:avLst/>
          </a:prstGeom>
          <a:solidFill>
            <a:srgbClr val="5C8AFF">
              <a:alpha val="10000"/>
            </a:srgbClr>
          </a:solidFill>
          <a:ln w="9144">
            <a:solidFill>
              <a:srgbClr val="5C8AFF">
                <a:alpha val="20000"/>
              </a:srgbClr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50094" y="2239873"/>
            <a:ext cx="1004646" cy="235744"/>
          </a:xfrm>
          <a:prstGeom prst="rect">
            <a:avLst/>
          </a:prstGeom>
          <a:noFill/>
          <a:ln/>
        </p:spPr>
        <p:txBody>
          <a:bodyPr wrap="square" lIns="102108" tIns="51054" rIns="102108" bIns="51054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5C8AFF"/>
                </a:solidFill>
              </a:rPr>
              <a:t>RGPD Compliant</a:t>
            </a:r>
            <a:endParaRPr lang="en-US" sz="683" dirty="0"/>
          </a:p>
        </p:txBody>
      </p:sp>
      <p:sp>
        <p:nvSpPr>
          <p:cNvPr id="13" name="Shape 9"/>
          <p:cNvSpPr/>
          <p:nvPr/>
        </p:nvSpPr>
        <p:spPr>
          <a:xfrm>
            <a:off x="1811889" y="2239873"/>
            <a:ext cx="641096" cy="235744"/>
          </a:xfrm>
          <a:prstGeom prst="rect">
            <a:avLst/>
          </a:prstGeom>
          <a:solidFill>
            <a:srgbClr val="5C8AFF">
              <a:alpha val="10000"/>
            </a:srgbClr>
          </a:solidFill>
          <a:ln w="9144">
            <a:solidFill>
              <a:srgbClr val="5C8AFF">
                <a:alpha val="20000"/>
              </a:srgbClr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811889" y="2239873"/>
            <a:ext cx="641096" cy="235744"/>
          </a:xfrm>
          <a:prstGeom prst="rect">
            <a:avLst/>
          </a:prstGeom>
          <a:noFill/>
          <a:ln/>
        </p:spPr>
        <p:txBody>
          <a:bodyPr wrap="square" lIns="102108" tIns="51054" rIns="102108" bIns="51054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5C8AFF"/>
                </a:solidFill>
              </a:rPr>
              <a:t>EU AI Act</a:t>
            </a:r>
            <a:endParaRPr lang="en-US" sz="683" dirty="0"/>
          </a:p>
        </p:txBody>
      </p:sp>
      <p:sp>
        <p:nvSpPr>
          <p:cNvPr id="15" name="Shape 11"/>
          <p:cNvSpPr/>
          <p:nvPr/>
        </p:nvSpPr>
        <p:spPr>
          <a:xfrm>
            <a:off x="2510135" y="2239873"/>
            <a:ext cx="1612925" cy="235744"/>
          </a:xfrm>
          <a:prstGeom prst="rect">
            <a:avLst/>
          </a:prstGeom>
          <a:solidFill>
            <a:srgbClr val="5C8AFF">
              <a:alpha val="10000"/>
            </a:srgbClr>
          </a:solidFill>
          <a:ln w="9144">
            <a:solidFill>
              <a:srgbClr val="5C8AFF">
                <a:alpha val="20000"/>
              </a:srgbClr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2510135" y="2239873"/>
            <a:ext cx="1612925" cy="235744"/>
          </a:xfrm>
          <a:prstGeom prst="rect">
            <a:avLst/>
          </a:prstGeom>
          <a:noFill/>
          <a:ln/>
        </p:spPr>
        <p:txBody>
          <a:bodyPr wrap="square" lIns="102108" tIns="51054" rIns="102108" bIns="51054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5C8AFF"/>
                </a:solidFill>
              </a:rPr>
              <a:t>Transparence Algorithmique</a:t>
            </a:r>
            <a:endParaRPr lang="en-US" sz="683" dirty="0"/>
          </a:p>
        </p:txBody>
      </p:sp>
      <p:sp>
        <p:nvSpPr>
          <p:cNvPr id="17" name="Shape 13"/>
          <p:cNvSpPr/>
          <p:nvPr/>
        </p:nvSpPr>
        <p:spPr>
          <a:xfrm>
            <a:off x="571500" y="2854235"/>
            <a:ext cx="3786188" cy="1172970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18" name="Shape 14"/>
          <p:cNvSpPr/>
          <p:nvPr/>
        </p:nvSpPr>
        <p:spPr>
          <a:xfrm>
            <a:off x="571500" y="2854235"/>
            <a:ext cx="3786188" cy="21431"/>
          </a:xfrm>
          <a:prstGeom prst="rect">
            <a:avLst/>
          </a:prstGeom>
          <a:solidFill>
            <a:srgbClr val="5C8AFF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94" y="3061404"/>
            <a:ext cx="196453" cy="157163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32272" y="3032829"/>
            <a:ext cx="1639212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5C8AFF"/>
                </a:solidFill>
              </a:rPr>
              <a:t>Éthique des Données</a:t>
            </a:r>
            <a:endParaRPr lang="en-US" sz="1090" dirty="0"/>
          </a:p>
        </p:txBody>
      </p:sp>
      <p:sp>
        <p:nvSpPr>
          <p:cNvPr id="21" name="Text 16"/>
          <p:cNvSpPr/>
          <p:nvPr/>
        </p:nvSpPr>
        <p:spPr>
          <a:xfrm>
            <a:off x="750094" y="3354298"/>
            <a:ext cx="3429000" cy="365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Anonymisation totale des avis utilisateurs. Aucune donnée personnelle n'est utilisée pour le calcul du score de stabilité.</a:t>
            </a:r>
            <a:endParaRPr lang="en-US" sz="834" dirty="0"/>
          </a:p>
        </p:txBody>
      </p:sp>
      <p:sp>
        <p:nvSpPr>
          <p:cNvPr id="22" name="Shape 17"/>
          <p:cNvSpPr/>
          <p:nvPr/>
        </p:nvSpPr>
        <p:spPr>
          <a:xfrm>
            <a:off x="4786313" y="1084064"/>
            <a:ext cx="3786188" cy="1794867"/>
          </a:xfrm>
          <a:prstGeom prst="rect">
            <a:avLst/>
          </a:prstGeom>
          <a:solidFill>
            <a:srgbClr val="FF9800">
              <a:alpha val="5000"/>
            </a:srgbClr>
          </a:solidFill>
          <a:ln/>
        </p:spPr>
      </p:sp>
      <p:sp>
        <p:nvSpPr>
          <p:cNvPr id="23" name="Shape 18"/>
          <p:cNvSpPr/>
          <p:nvPr/>
        </p:nvSpPr>
        <p:spPr>
          <a:xfrm>
            <a:off x="4786313" y="1084064"/>
            <a:ext cx="28575" cy="1794867"/>
          </a:xfrm>
          <a:prstGeom prst="rect">
            <a:avLst/>
          </a:prstGeom>
          <a:solidFill>
            <a:srgbClr val="FF9800"/>
          </a:solidFill>
          <a:ln/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4906" y="1289447"/>
            <a:ext cx="142875" cy="142875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5107781" y="1262658"/>
            <a:ext cx="134746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9800"/>
                </a:solidFill>
              </a:rPr>
              <a:t>Limites du Modèle</a:t>
            </a:r>
            <a:endParaRPr lang="en-US" sz="987" dirty="0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64906" y="1593056"/>
            <a:ext cx="107156" cy="264319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5143500" y="1564481"/>
            <a:ext cx="3250406" cy="29289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BBBBBB"/>
                </a:solidFill>
              </a:rPr>
              <a:t>Biais de Nouveauté :</a:t>
            </a:r>
            <a:r>
              <a:rPr lang="en-US" sz="780" dirty="0">
                <a:solidFill>
                  <a:srgbClr val="BBBBBB"/>
                </a:solidFill>
              </a:rPr>
              <a:t> Les séries en cours ont moins de recul sur la stabilité à long terme.</a:t>
            </a:r>
            <a:endParaRPr lang="en-US" sz="734" dirty="0"/>
          </a:p>
        </p:txBody>
      </p:sp>
      <p:pic>
        <p:nvPicPr>
          <p:cNvPr id="28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64906" y="1971675"/>
            <a:ext cx="107156" cy="264319"/>
          </a:xfrm>
          <a:prstGeom prst="rect">
            <a:avLst/>
          </a:prstGeom>
        </p:spPr>
      </p:pic>
      <p:sp>
        <p:nvSpPr>
          <p:cNvPr id="29" name="Text 21"/>
          <p:cNvSpPr/>
          <p:nvPr/>
        </p:nvSpPr>
        <p:spPr>
          <a:xfrm>
            <a:off x="5143500" y="1943100"/>
            <a:ext cx="3250406" cy="29289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BBBBBB"/>
                </a:solidFill>
              </a:rPr>
              <a:t>Subjectivité :</a:t>
            </a:r>
            <a:r>
              <a:rPr lang="en-US" sz="780" dirty="0">
                <a:solidFill>
                  <a:srgbClr val="BBBBBB"/>
                </a:solidFill>
              </a:rPr>
              <a:t> Le score reste une interprétation mathématique de la qualité perçue.</a:t>
            </a:r>
            <a:endParaRPr lang="en-US" sz="734" dirty="0"/>
          </a:p>
        </p:txBody>
      </p:sp>
      <p:pic>
        <p:nvPicPr>
          <p:cNvPr id="30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64906" y="2350294"/>
            <a:ext cx="107156" cy="264319"/>
          </a:xfrm>
          <a:prstGeom prst="rect">
            <a:avLst/>
          </a:prstGeom>
        </p:spPr>
      </p:pic>
      <p:sp>
        <p:nvSpPr>
          <p:cNvPr id="31" name="Text 22"/>
          <p:cNvSpPr/>
          <p:nvPr/>
        </p:nvSpPr>
        <p:spPr>
          <a:xfrm>
            <a:off x="5143500" y="2321719"/>
            <a:ext cx="3250406" cy="29289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BBBBBB"/>
                </a:solidFill>
              </a:rPr>
              <a:t>Maintenance :</a:t>
            </a:r>
            <a:r>
              <a:rPr lang="en-US" sz="780" dirty="0">
                <a:solidFill>
                  <a:srgbClr val="BBBBBB"/>
                </a:solidFill>
              </a:rPr>
              <a:t> Nécessite une mise à jour régulière des données pour rester pertinent.</a:t>
            </a:r>
            <a:endParaRPr lang="en-US" sz="734" dirty="0"/>
          </a:p>
        </p:txBody>
      </p:sp>
      <p:sp>
        <p:nvSpPr>
          <p:cNvPr id="32" name="Shape 23"/>
          <p:cNvSpPr/>
          <p:nvPr/>
        </p:nvSpPr>
        <p:spPr>
          <a:xfrm>
            <a:off x="4786313" y="3164681"/>
            <a:ext cx="3786188" cy="557213"/>
          </a:xfrm>
          <a:prstGeom prst="rect">
            <a:avLst/>
          </a:prstGeom>
          <a:solidFill>
            <a:srgbClr val="FFFFFF">
              <a:alpha val="2000"/>
            </a:srgbClr>
          </a:solidFill>
          <a:ln/>
        </p:spPr>
      </p:sp>
      <p:sp>
        <p:nvSpPr>
          <p:cNvPr id="33" name="Text 24"/>
          <p:cNvSpPr/>
          <p:nvPr/>
        </p:nvSpPr>
        <p:spPr>
          <a:xfrm>
            <a:off x="4929188" y="3307556"/>
            <a:ext cx="3500438" cy="2714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i="1" dirty="0">
                <a:solidFill>
                  <a:srgbClr val="888888"/>
                </a:solidFill>
              </a:rPr>
              <a:t>"L'IA au service de l'éditorial doit rester un outil d'aide à la décision, sous supervision humaine constante."</a:t>
            </a:r>
            <a:endParaRPr lang="en-US" sz="727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36968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369689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369689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912" b="1" dirty="0">
                <a:solidFill>
                  <a:srgbClr val="FFFFFF"/>
                </a:solidFill>
              </a:rPr>
              <a:t>Vision Produit : Une expérience enrichie</a:t>
            </a:r>
            <a:endParaRPr lang="en-US" sz="1912" dirty="0"/>
          </a:p>
        </p:txBody>
      </p:sp>
      <p:sp>
        <p:nvSpPr>
          <p:cNvPr id="6" name="Text 3"/>
          <p:cNvSpPr/>
          <p:nvPr/>
        </p:nvSpPr>
        <p:spPr>
          <a:xfrm>
            <a:off x="571500" y="1084064"/>
            <a:ext cx="3643313" cy="244673"/>
          </a:xfrm>
          <a:prstGeom prst="rect">
            <a:avLst/>
          </a:prstGeom>
          <a:noFill/>
          <a:ln/>
        </p:spPr>
        <p:txBody>
          <a:bodyPr wrap="none" lIns="0" tIns="0" rIns="0" bIns="51054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Proposition de Valeur</a:t>
            </a:r>
            <a:endParaRPr lang="en-US" sz="987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1457325"/>
            <a:ext cx="160734" cy="1428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39391" y="1435894"/>
            <a:ext cx="337542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Transparence</a:t>
            </a:r>
            <a:endParaRPr lang="en-US" sz="885" dirty="0"/>
          </a:p>
        </p:txBody>
      </p:sp>
      <p:sp>
        <p:nvSpPr>
          <p:cNvPr id="9" name="Text 5"/>
          <p:cNvSpPr/>
          <p:nvPr/>
        </p:nvSpPr>
        <p:spPr>
          <a:xfrm>
            <a:off x="839391" y="1646634"/>
            <a:ext cx="3375422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AAAAAA"/>
                </a:solidFill>
              </a:rPr>
              <a:t>L'abonné comprend pourquoi un contenu est recommandé (Qualité vs Popularité).</a:t>
            </a:r>
            <a:endParaRPr lang="en-US" sz="834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0" y="2130958"/>
            <a:ext cx="142875" cy="1428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21531" y="2109527"/>
            <a:ext cx="339328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Confiance</a:t>
            </a:r>
            <a:endParaRPr lang="en-US" sz="885" dirty="0"/>
          </a:p>
        </p:txBody>
      </p:sp>
      <p:sp>
        <p:nvSpPr>
          <p:cNvPr id="12" name="Text 7"/>
          <p:cNvSpPr/>
          <p:nvPr/>
        </p:nvSpPr>
        <p:spPr>
          <a:xfrm>
            <a:off x="821531" y="2320268"/>
            <a:ext cx="339328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AAAAAA"/>
                </a:solidFill>
              </a:rPr>
              <a:t>La mention "Qualité Stable" rassure sur l'investissement en temps.</a:t>
            </a:r>
            <a:endParaRPr lang="en-US" sz="834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500" y="2804592"/>
            <a:ext cx="160734" cy="14287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39391" y="2783160"/>
            <a:ext cx="337542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Différenciation</a:t>
            </a:r>
            <a:endParaRPr lang="en-US" sz="885" dirty="0"/>
          </a:p>
        </p:txBody>
      </p:sp>
      <p:sp>
        <p:nvSpPr>
          <p:cNvPr id="15" name="Text 9"/>
          <p:cNvSpPr/>
          <p:nvPr/>
        </p:nvSpPr>
        <p:spPr>
          <a:xfrm>
            <a:off x="839391" y="2993901"/>
            <a:ext cx="3375422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AAAAAA"/>
                </a:solidFill>
              </a:rPr>
              <a:t>Positionnement premium : nous valorisons l'expérience complète.</a:t>
            </a:r>
            <a:endParaRPr lang="en-US" sz="834" dirty="0"/>
          </a:p>
        </p:txBody>
      </p:sp>
      <p:sp>
        <p:nvSpPr>
          <p:cNvPr id="16" name="Text 10"/>
          <p:cNvSpPr/>
          <p:nvPr/>
        </p:nvSpPr>
        <p:spPr>
          <a:xfrm>
            <a:off x="571500" y="3628244"/>
            <a:ext cx="3643313" cy="244673"/>
          </a:xfrm>
          <a:prstGeom prst="rect">
            <a:avLst/>
          </a:prstGeom>
          <a:noFill/>
          <a:ln/>
        </p:spPr>
        <p:txBody>
          <a:bodyPr wrap="none" lIns="0" tIns="0" rIns="0" bIns="51054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Stratégie d'Intégration</a:t>
            </a:r>
            <a:endParaRPr lang="en-US" sz="987" dirty="0"/>
          </a:p>
        </p:txBody>
      </p:sp>
      <p:sp>
        <p:nvSpPr>
          <p:cNvPr id="17" name="Text 11"/>
          <p:cNvSpPr/>
          <p:nvPr/>
        </p:nvSpPr>
        <p:spPr>
          <a:xfrm>
            <a:off x="571500" y="3980073"/>
            <a:ext cx="3643313" cy="54859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• </a:t>
            </a:r>
            <a:r>
              <a:rPr lang="en-US" sz="784" b="1" dirty="0">
                <a:solidFill>
                  <a:srgbClr val="DDDDDD"/>
                </a:solidFill>
              </a:rPr>
              <a:t>Page d'accueil :</a:t>
            </a:r>
            <a:r>
              <a:rPr lang="en-US" sz="834" dirty="0">
                <a:solidFill>
                  <a:srgbClr val="DDDDDD"/>
                </a:solidFill>
              </a:rPr>
              <a:t> Section "Pépites Éditoriales"
 • </a:t>
            </a:r>
            <a:r>
              <a:rPr lang="en-US" sz="784" b="1" dirty="0">
                <a:solidFill>
                  <a:srgbClr val="DDDDDD"/>
                </a:solidFill>
              </a:rPr>
              <a:t>Filtres :</a:t>
            </a:r>
            <a:r>
              <a:rPr lang="en-US" sz="834" dirty="0">
                <a:solidFill>
                  <a:srgbClr val="DDDDDD"/>
                </a:solidFill>
              </a:rPr>
              <a:t> Tri par "Score Éditorial"
 • </a:t>
            </a:r>
            <a:r>
              <a:rPr lang="en-US" sz="784" b="1" dirty="0">
                <a:solidFill>
                  <a:srgbClr val="DDDDDD"/>
                </a:solidFill>
              </a:rPr>
              <a:t>Fiche Anime :</a:t>
            </a:r>
            <a:r>
              <a:rPr lang="en-US" sz="834" dirty="0">
                <a:solidFill>
                  <a:srgbClr val="DDDDDD"/>
                </a:solidFill>
              </a:rPr>
              <a:t> Affichage dual (Note vs Score)</a:t>
            </a:r>
            <a:endParaRPr lang="en-US" sz="834" dirty="0"/>
          </a:p>
        </p:txBody>
      </p:sp>
      <p:sp>
        <p:nvSpPr>
          <p:cNvPr id="18" name="Shape 12"/>
          <p:cNvSpPr/>
          <p:nvPr/>
        </p:nvSpPr>
        <p:spPr>
          <a:xfrm>
            <a:off x="4643438" y="1084064"/>
            <a:ext cx="3929063" cy="3630811"/>
          </a:xfrm>
          <a:prstGeom prst="rect">
            <a:avLst/>
          </a:prstGeom>
          <a:solidFill>
            <a:srgbClr val="FFFFFF">
              <a:alpha val="2000"/>
            </a:srgbClr>
          </a:solidFill>
          <a:ln/>
        </p:spPr>
      </p:sp>
      <p:sp>
        <p:nvSpPr>
          <p:cNvPr id="19" name="Shape 13"/>
          <p:cNvSpPr/>
          <p:nvPr/>
        </p:nvSpPr>
        <p:spPr>
          <a:xfrm>
            <a:off x="5250656" y="1320701"/>
            <a:ext cx="2714625" cy="2964656"/>
          </a:xfrm>
          <a:prstGeom prst="rect">
            <a:avLst/>
          </a:prstGeom>
          <a:solidFill>
            <a:srgbClr val="252525"/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93531" y="2685157"/>
            <a:ext cx="2428875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Frieren: Beyond Journey's End</a:t>
            </a:r>
            <a:endParaRPr lang="en-US" sz="1090" dirty="0"/>
          </a:p>
        </p:txBody>
      </p:sp>
      <p:sp>
        <p:nvSpPr>
          <p:cNvPr id="22" name="Shape 15"/>
          <p:cNvSpPr/>
          <p:nvPr/>
        </p:nvSpPr>
        <p:spPr>
          <a:xfrm>
            <a:off x="5393531" y="3006626"/>
            <a:ext cx="791784" cy="235744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pic>
        <p:nvPicPr>
          <p:cNvPr id="23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9256" y="3074491"/>
            <a:ext cx="112514" cy="100013"/>
          </a:xfrm>
          <a:prstGeom prst="rect">
            <a:avLst/>
          </a:prstGeom>
        </p:spPr>
      </p:pic>
      <p:sp>
        <p:nvSpPr>
          <p:cNvPr id="24" name="Text 16"/>
          <p:cNvSpPr/>
          <p:nvPr/>
        </p:nvSpPr>
        <p:spPr>
          <a:xfrm>
            <a:off x="5648920" y="3056632"/>
            <a:ext cx="45067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9.0 Public</a:t>
            </a:r>
            <a:endParaRPr lang="en-US" sz="727" dirty="0"/>
          </a:p>
        </p:txBody>
      </p:sp>
      <p:sp>
        <p:nvSpPr>
          <p:cNvPr id="25" name="Shape 17"/>
          <p:cNvSpPr/>
          <p:nvPr/>
        </p:nvSpPr>
        <p:spPr>
          <a:xfrm>
            <a:off x="6292472" y="3006626"/>
            <a:ext cx="823680" cy="235744"/>
          </a:xfrm>
          <a:prstGeom prst="rect">
            <a:avLst/>
          </a:prstGeom>
          <a:solidFill>
            <a:srgbClr val="5C8AFF">
              <a:alpha val="20000"/>
            </a:srgbClr>
          </a:solidFill>
          <a:ln w="9144">
            <a:solidFill>
              <a:srgbClr val="5C8AFF"/>
            </a:solidFill>
            <a:prstDash val="solid"/>
          </a:ln>
        </p:spPr>
      </p:sp>
      <p:pic>
        <p:nvPicPr>
          <p:cNvPr id="26" name="Image 6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78197" y="3074491"/>
            <a:ext cx="100013" cy="100013"/>
          </a:xfrm>
          <a:prstGeom prst="rect">
            <a:avLst/>
          </a:prstGeom>
        </p:spPr>
      </p:pic>
      <p:sp>
        <p:nvSpPr>
          <p:cNvPr id="27" name="Text 18"/>
          <p:cNvSpPr/>
          <p:nvPr/>
        </p:nvSpPr>
        <p:spPr>
          <a:xfrm>
            <a:off x="6535359" y="3056632"/>
            <a:ext cx="48078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5C8AFF"/>
                </a:solidFill>
              </a:rPr>
              <a:t>9.1 Stable</a:t>
            </a:r>
            <a:endParaRPr lang="en-US" sz="683" dirty="0"/>
          </a:p>
        </p:txBody>
      </p:sp>
      <p:sp>
        <p:nvSpPr>
          <p:cNvPr id="28" name="Text 19"/>
          <p:cNvSpPr/>
          <p:nvPr/>
        </p:nvSpPr>
        <p:spPr>
          <a:xfrm>
            <a:off x="5393531" y="3378101"/>
            <a:ext cx="2428875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888888"/>
                </a:solidFill>
              </a:rPr>
              <a:t>Une aventure épique avec une qualité d'animation exceptionnelle et constante du début à la fin.</a:t>
            </a:r>
            <a:endParaRPr lang="en-US" sz="727" dirty="0"/>
          </a:p>
        </p:txBody>
      </p:sp>
      <p:sp>
        <p:nvSpPr>
          <p:cNvPr id="29" name="Shape 20"/>
          <p:cNvSpPr/>
          <p:nvPr/>
        </p:nvSpPr>
        <p:spPr>
          <a:xfrm>
            <a:off x="5393531" y="3821013"/>
            <a:ext cx="2428875" cy="307181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0" name="Image 7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59488" y="3924598"/>
            <a:ext cx="100013" cy="100013"/>
          </a:xfrm>
          <a:prstGeom prst="rect">
            <a:avLst/>
          </a:prstGeom>
        </p:spPr>
      </p:pic>
      <p:sp>
        <p:nvSpPr>
          <p:cNvPr id="31" name="Text 21"/>
          <p:cNvSpPr/>
          <p:nvPr/>
        </p:nvSpPr>
        <p:spPr>
          <a:xfrm>
            <a:off x="6430938" y="3906738"/>
            <a:ext cx="525484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0000"/>
                </a:solidFill>
              </a:rPr>
              <a:t>Regarder</a:t>
            </a:r>
            <a:endParaRPr lang="en-US" sz="683" dirty="0"/>
          </a:p>
        </p:txBody>
      </p:sp>
      <p:sp>
        <p:nvSpPr>
          <p:cNvPr id="32" name="Text 22"/>
          <p:cNvSpPr/>
          <p:nvPr/>
        </p:nvSpPr>
        <p:spPr>
          <a:xfrm>
            <a:off x="5488437" y="4328220"/>
            <a:ext cx="65" cy="11118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endParaRPr lang="en-US" sz="727" dirty="0"/>
          </a:p>
        </p:txBody>
      </p:sp>
      <p:pic>
        <p:nvPicPr>
          <p:cNvPr id="34" name="Image 33" descr="Une image contenant animation japonaise, habits, dessin humoristique, Art numérique">
            <a:extLst>
              <a:ext uri="{FF2B5EF4-FFF2-40B4-BE49-F238E27FC236}">
                <a16:creationId xmlns:a16="http://schemas.microsoft.com/office/drawing/2014/main" id="{D6B69AE7-64AB-1BC1-DB7A-AA391EFCF4E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55305" y="1320701"/>
            <a:ext cx="2709976" cy="132159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36968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369689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369689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912" b="1" dirty="0">
                <a:solidFill>
                  <a:srgbClr val="FFFFFF"/>
                </a:solidFill>
              </a:rPr>
              <a:t>Trois actions prioritaires pour déployer le Score Éditorial</a:t>
            </a:r>
            <a:endParaRPr lang="en-US" sz="1912" dirty="0"/>
          </a:p>
        </p:txBody>
      </p:sp>
      <p:sp>
        <p:nvSpPr>
          <p:cNvPr id="6" name="Shape 3"/>
          <p:cNvSpPr/>
          <p:nvPr/>
        </p:nvSpPr>
        <p:spPr>
          <a:xfrm>
            <a:off x="571500" y="1084064"/>
            <a:ext cx="357188" cy="357188"/>
          </a:xfrm>
          <a:prstGeom prst="ellipse">
            <a:avLst/>
          </a:prstGeom>
          <a:solidFill>
            <a:srgbClr val="5C8AFF">
              <a:alpha val="10000"/>
            </a:srgbClr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586" y="1191220"/>
            <a:ext cx="125016" cy="1428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71563" y="1084064"/>
            <a:ext cx="3669292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kern="0" spc="1" dirty="0">
                <a:solidFill>
                  <a:srgbClr val="5C8AFF"/>
                </a:solidFill>
              </a:rPr>
              <a:t>Phase 1 : Mois 1-2</a:t>
            </a:r>
            <a:endParaRPr lang="en-US" sz="727" dirty="0"/>
          </a:p>
        </p:txBody>
      </p:sp>
      <p:sp>
        <p:nvSpPr>
          <p:cNvPr id="9" name="Text 5"/>
          <p:cNvSpPr/>
          <p:nvPr/>
        </p:nvSpPr>
        <p:spPr>
          <a:xfrm>
            <a:off x="1071563" y="1276945"/>
            <a:ext cx="366929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Validation &amp; Pilote</a:t>
            </a:r>
            <a:endParaRPr lang="en-US" sz="885" dirty="0"/>
          </a:p>
        </p:txBody>
      </p:sp>
      <p:sp>
        <p:nvSpPr>
          <p:cNvPr id="10" name="Text 6"/>
          <p:cNvSpPr/>
          <p:nvPr/>
        </p:nvSpPr>
        <p:spPr>
          <a:xfrm>
            <a:off x="1071563" y="1487686"/>
            <a:ext cx="3669292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Finaliser l'algorithme, identifier les 20 "Pépites", et lancer un test A/B sur 10% de la base abonnés.</a:t>
            </a:r>
            <a:endParaRPr lang="en-US" sz="834" dirty="0"/>
          </a:p>
        </p:txBody>
      </p:sp>
      <p:sp>
        <p:nvSpPr>
          <p:cNvPr id="11" name="Shape 7"/>
          <p:cNvSpPr/>
          <p:nvPr/>
        </p:nvSpPr>
        <p:spPr>
          <a:xfrm>
            <a:off x="571500" y="2029160"/>
            <a:ext cx="357188" cy="357188"/>
          </a:xfrm>
          <a:prstGeom prst="ellipse">
            <a:avLst/>
          </a:prstGeom>
          <a:solidFill>
            <a:srgbClr val="5C8AFF">
              <a:alpha val="10000"/>
            </a:srgbClr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797" y="2136316"/>
            <a:ext cx="178594" cy="14287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71563" y="2029160"/>
            <a:ext cx="3669292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kern="0" spc="1" dirty="0">
                <a:solidFill>
                  <a:srgbClr val="5C8AFF"/>
                </a:solidFill>
              </a:rPr>
              <a:t>Phase 2 : Mois 3-4</a:t>
            </a:r>
            <a:endParaRPr lang="en-US" sz="727" dirty="0"/>
          </a:p>
        </p:txBody>
      </p:sp>
      <p:sp>
        <p:nvSpPr>
          <p:cNvPr id="14" name="Text 9"/>
          <p:cNvSpPr/>
          <p:nvPr/>
        </p:nvSpPr>
        <p:spPr>
          <a:xfrm>
            <a:off x="1071563" y="2222041"/>
            <a:ext cx="366929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Intégration Produit</a:t>
            </a:r>
            <a:endParaRPr lang="en-US" sz="885" dirty="0"/>
          </a:p>
        </p:txBody>
      </p:sp>
      <p:sp>
        <p:nvSpPr>
          <p:cNvPr id="15" name="Text 10"/>
          <p:cNvSpPr/>
          <p:nvPr/>
        </p:nvSpPr>
        <p:spPr>
          <a:xfrm>
            <a:off x="1071563" y="2432782"/>
            <a:ext cx="3669292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Développer l'affichage du score sur les fiches et créer la section "Pépites Éditoriales" sur la Home.</a:t>
            </a:r>
            <a:endParaRPr lang="en-US" sz="834" dirty="0"/>
          </a:p>
        </p:txBody>
      </p:sp>
      <p:sp>
        <p:nvSpPr>
          <p:cNvPr id="16" name="Shape 11"/>
          <p:cNvSpPr/>
          <p:nvPr/>
        </p:nvSpPr>
        <p:spPr>
          <a:xfrm>
            <a:off x="571500" y="2974256"/>
            <a:ext cx="357188" cy="357188"/>
          </a:xfrm>
          <a:prstGeom prst="ellipse">
            <a:avLst/>
          </a:prstGeom>
          <a:solidFill>
            <a:srgbClr val="5C8AFF">
              <a:alpha val="10000"/>
            </a:srgbClr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656" y="3081412"/>
            <a:ext cx="142875" cy="1428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071563" y="2974256"/>
            <a:ext cx="3669292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kern="0" spc="1" dirty="0">
                <a:solidFill>
                  <a:srgbClr val="5C8AFF"/>
                </a:solidFill>
              </a:rPr>
              <a:t>Phase 3 : Mois 5-6</a:t>
            </a:r>
            <a:endParaRPr lang="en-US" sz="727" dirty="0"/>
          </a:p>
        </p:txBody>
      </p:sp>
      <p:sp>
        <p:nvSpPr>
          <p:cNvPr id="19" name="Text 13"/>
          <p:cNvSpPr/>
          <p:nvPr/>
        </p:nvSpPr>
        <p:spPr>
          <a:xfrm>
            <a:off x="1071563" y="3167137"/>
            <a:ext cx="366929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Déploiement &amp; Optimisation</a:t>
            </a:r>
            <a:endParaRPr lang="en-US" sz="885" dirty="0"/>
          </a:p>
        </p:txBody>
      </p:sp>
      <p:sp>
        <p:nvSpPr>
          <p:cNvPr id="20" name="Text 14"/>
          <p:cNvSpPr/>
          <p:nvPr/>
        </p:nvSpPr>
        <p:spPr>
          <a:xfrm>
            <a:off x="1071563" y="3377878"/>
            <a:ext cx="3669292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Déploiement à 100%, mesure de l'impact sur le Churn et itération selon les retours.</a:t>
            </a:r>
            <a:endParaRPr lang="en-US" sz="834" dirty="0"/>
          </a:p>
        </p:txBody>
      </p:sp>
      <p:sp>
        <p:nvSpPr>
          <p:cNvPr id="21" name="Shape 15"/>
          <p:cNvSpPr/>
          <p:nvPr/>
        </p:nvSpPr>
        <p:spPr>
          <a:xfrm>
            <a:off x="571500" y="3976501"/>
            <a:ext cx="4169355" cy="689372"/>
          </a:xfrm>
          <a:prstGeom prst="rect">
            <a:avLst/>
          </a:prstGeom>
          <a:solidFill>
            <a:srgbClr val="252525"/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22" name="Text 16"/>
          <p:cNvSpPr/>
          <p:nvPr/>
        </p:nvSpPr>
        <p:spPr>
          <a:xfrm>
            <a:off x="1107393" y="4119376"/>
            <a:ext cx="46601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C8AFF"/>
                </a:solidFill>
              </a:rPr>
              <a:t>-2 pts</a:t>
            </a:r>
            <a:endParaRPr lang="en-US" sz="1193" dirty="0"/>
          </a:p>
        </p:txBody>
      </p:sp>
      <p:sp>
        <p:nvSpPr>
          <p:cNvPr id="23" name="Text 17"/>
          <p:cNvSpPr/>
          <p:nvPr/>
        </p:nvSpPr>
        <p:spPr>
          <a:xfrm>
            <a:off x="1190969" y="4385481"/>
            <a:ext cx="29886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Churn</a:t>
            </a:r>
            <a:endParaRPr lang="en-US" sz="621" dirty="0"/>
          </a:p>
        </p:txBody>
      </p:sp>
      <p:sp>
        <p:nvSpPr>
          <p:cNvPr id="24" name="Text 18"/>
          <p:cNvSpPr/>
          <p:nvPr/>
        </p:nvSpPr>
        <p:spPr>
          <a:xfrm>
            <a:off x="2359475" y="4119376"/>
            <a:ext cx="55045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C8AFF"/>
                </a:solidFill>
              </a:rPr>
              <a:t>+15%</a:t>
            </a:r>
            <a:endParaRPr lang="en-US" sz="1193" dirty="0"/>
          </a:p>
        </p:txBody>
      </p:sp>
      <p:sp>
        <p:nvSpPr>
          <p:cNvPr id="25" name="Text 19"/>
          <p:cNvSpPr/>
          <p:nvPr/>
        </p:nvSpPr>
        <p:spPr>
          <a:xfrm>
            <a:off x="2359475" y="4385481"/>
            <a:ext cx="55045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Complétion</a:t>
            </a:r>
            <a:endParaRPr lang="en-US" sz="621" dirty="0"/>
          </a:p>
        </p:txBody>
      </p:sp>
      <p:sp>
        <p:nvSpPr>
          <p:cNvPr id="26" name="Text 20"/>
          <p:cNvSpPr/>
          <p:nvPr/>
        </p:nvSpPr>
        <p:spPr>
          <a:xfrm>
            <a:off x="3695998" y="4119376"/>
            <a:ext cx="50888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C8AFF"/>
                </a:solidFill>
              </a:rPr>
              <a:t>+5 pts</a:t>
            </a:r>
            <a:endParaRPr lang="en-US" sz="1193" dirty="0"/>
          </a:p>
        </p:txBody>
      </p:sp>
      <p:sp>
        <p:nvSpPr>
          <p:cNvPr id="27" name="Text 21"/>
          <p:cNvSpPr/>
          <p:nvPr/>
        </p:nvSpPr>
        <p:spPr>
          <a:xfrm>
            <a:off x="3868396" y="4385481"/>
            <a:ext cx="164083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NPS</a:t>
            </a:r>
            <a:endParaRPr lang="en-US" sz="621" dirty="0"/>
          </a:p>
        </p:txBody>
      </p:sp>
      <p:sp>
        <p:nvSpPr>
          <p:cNvPr id="28" name="Shape 22"/>
          <p:cNvSpPr/>
          <p:nvPr/>
        </p:nvSpPr>
        <p:spPr>
          <a:xfrm>
            <a:off x="5098042" y="1328961"/>
            <a:ext cx="3474458" cy="2962424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2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5199" y="1436117"/>
            <a:ext cx="3260145" cy="2748111"/>
          </a:xfrm>
          <a:prstGeom prst="rect">
            <a:avLst/>
          </a:prstGeom>
        </p:spPr>
      </p:pic>
      <p:sp>
        <p:nvSpPr>
          <p:cNvPr id="30" name="Text 23"/>
          <p:cNvSpPr/>
          <p:nvPr/>
        </p:nvSpPr>
        <p:spPr>
          <a:xfrm>
            <a:off x="5421269" y="4362822"/>
            <a:ext cx="282797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727" i="1" dirty="0">
                <a:solidFill>
                  <a:srgbClr val="888888"/>
                </a:solidFill>
              </a:rPr>
              <a:t>Analyse de la stabilité : Cibler la zone de performance constante</a:t>
            </a:r>
            <a:endParaRPr lang="en-US" sz="727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329826" y="1340346"/>
            <a:ext cx="6484320" cy="2462808"/>
          </a:xfrm>
          <a:prstGeom prst="rect">
            <a:avLst/>
          </a:prstGeom>
          <a:solidFill>
            <a:srgbClr val="1A1A1A">
              <a:alpha val="85000"/>
            </a:srgbClr>
          </a:solidFill>
          <a:ln w="9144">
            <a:solidFill>
              <a:srgbClr val="FFFFFF">
                <a:alpha val="10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51345" y="1776115"/>
            <a:ext cx="5041283" cy="5447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862" b="1" kern="0" spc="1" dirty="0">
                <a:solidFill>
                  <a:srgbClr val="FFFFFF"/>
                </a:solidFill>
              </a:rPr>
              <a:t>Merci de votre attention</a:t>
            </a:r>
            <a:endParaRPr lang="en-US" sz="2862" dirty="0"/>
          </a:p>
        </p:txBody>
      </p:sp>
      <p:sp>
        <p:nvSpPr>
          <p:cNvPr id="5" name="Text 2"/>
          <p:cNvSpPr/>
          <p:nvPr/>
        </p:nvSpPr>
        <p:spPr>
          <a:xfrm>
            <a:off x="2051345" y="2463701"/>
            <a:ext cx="504128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04" kern="0" spc="3" dirty="0">
                <a:solidFill>
                  <a:srgbClr val="5C8AFF"/>
                </a:solidFill>
              </a:rPr>
              <a:t>Questions &amp; Réponses</a:t>
            </a:r>
            <a:endParaRPr lang="en-US" sz="1704" dirty="0"/>
          </a:p>
        </p:txBody>
      </p:sp>
      <p:sp>
        <p:nvSpPr>
          <p:cNvPr id="6" name="Text 3"/>
          <p:cNvSpPr/>
          <p:nvPr/>
        </p:nvSpPr>
        <p:spPr>
          <a:xfrm>
            <a:off x="2051345" y="3061990"/>
            <a:ext cx="5041283" cy="305395"/>
          </a:xfrm>
          <a:prstGeom prst="rect">
            <a:avLst/>
          </a:prstGeom>
          <a:noFill/>
          <a:ln/>
        </p:spPr>
        <p:txBody>
          <a:bodyPr wrap="square" lIns="0" tIns="170053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Projet Score Éditorial Anime</a:t>
            </a:r>
            <a:endParaRPr lang="en-US" sz="83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43639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623292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037630"/>
            <a:ext cx="8001000" cy="14288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623292"/>
          </a:xfrm>
          <a:prstGeom prst="rect">
            <a:avLst/>
          </a:prstGeom>
          <a:noFill/>
          <a:ln/>
        </p:spPr>
        <p:txBody>
          <a:bodyPr wrap="square" lIns="0" tIns="0" rIns="0" bIns="170053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FFFFFF"/>
                </a:solidFill>
              </a:rPr>
              <a:t>Feuille de Route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571500" y="1466255"/>
            <a:ext cx="42862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5C8AFF"/>
                </a:solidFill>
              </a:rPr>
              <a:t>01</a:t>
            </a:r>
            <a:endParaRPr lang="en-US" sz="2436" dirty="0"/>
          </a:p>
        </p:txBody>
      </p:sp>
      <p:sp>
        <p:nvSpPr>
          <p:cNvPr id="7" name="Text 4"/>
          <p:cNvSpPr/>
          <p:nvPr/>
        </p:nvSpPr>
        <p:spPr>
          <a:xfrm>
            <a:off x="1214438" y="1466255"/>
            <a:ext cx="3013602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Le Paradoxe du Choix</a:t>
            </a:r>
            <a:endParaRPr lang="en-US" sz="1397" dirty="0"/>
          </a:p>
        </p:txBody>
      </p:sp>
      <p:sp>
        <p:nvSpPr>
          <p:cNvPr id="8" name="Text 5"/>
          <p:cNvSpPr/>
          <p:nvPr/>
        </p:nvSpPr>
        <p:spPr>
          <a:xfrm>
            <a:off x="1214438" y="1796653"/>
            <a:ext cx="301360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AAAAAA"/>
                </a:solidFill>
              </a:rPr>
              <a:t>Pourquoi l'abondance sans qualité génère du churn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571500" y="2221706"/>
            <a:ext cx="42862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5C8AFF"/>
                </a:solidFill>
              </a:rPr>
              <a:t>02</a:t>
            </a:r>
            <a:endParaRPr lang="en-US" sz="2436" dirty="0"/>
          </a:p>
        </p:txBody>
      </p:sp>
      <p:sp>
        <p:nvSpPr>
          <p:cNvPr id="10" name="Text 7"/>
          <p:cNvSpPr/>
          <p:nvPr/>
        </p:nvSpPr>
        <p:spPr>
          <a:xfrm>
            <a:off x="1214438" y="2221706"/>
            <a:ext cx="3189824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Méthodologie du Score Éditorial</a:t>
            </a:r>
            <a:endParaRPr lang="en-US" sz="1397" dirty="0"/>
          </a:p>
        </p:txBody>
      </p:sp>
      <p:sp>
        <p:nvSpPr>
          <p:cNvPr id="11" name="Text 8"/>
          <p:cNvSpPr/>
          <p:nvPr/>
        </p:nvSpPr>
        <p:spPr>
          <a:xfrm>
            <a:off x="1214438" y="2552105"/>
            <a:ext cx="318982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AAAAAA"/>
                </a:solidFill>
              </a:rPr>
              <a:t>Un algorithme qui pénalise l'instabilité narrative</a:t>
            </a:r>
            <a:endParaRPr lang="en-US" sz="942" dirty="0"/>
          </a:p>
        </p:txBody>
      </p:sp>
      <p:sp>
        <p:nvSpPr>
          <p:cNvPr id="12" name="Text 9"/>
          <p:cNvSpPr/>
          <p:nvPr/>
        </p:nvSpPr>
        <p:spPr>
          <a:xfrm>
            <a:off x="571500" y="2977158"/>
            <a:ext cx="42862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5C8AFF"/>
                </a:solidFill>
              </a:rPr>
              <a:t>03</a:t>
            </a:r>
            <a:endParaRPr lang="en-US" sz="2436" dirty="0"/>
          </a:p>
        </p:txBody>
      </p:sp>
      <p:sp>
        <p:nvSpPr>
          <p:cNvPr id="13" name="Text 10"/>
          <p:cNvSpPr/>
          <p:nvPr/>
        </p:nvSpPr>
        <p:spPr>
          <a:xfrm>
            <a:off x="1214438" y="2977158"/>
            <a:ext cx="3512632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Insights Clés</a:t>
            </a:r>
            <a:endParaRPr lang="en-US" sz="1397" dirty="0"/>
          </a:p>
        </p:txBody>
      </p:sp>
      <p:sp>
        <p:nvSpPr>
          <p:cNvPr id="14" name="Text 11"/>
          <p:cNvSpPr/>
          <p:nvPr/>
        </p:nvSpPr>
        <p:spPr>
          <a:xfrm>
            <a:off x="1214438" y="3307556"/>
            <a:ext cx="351263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AAAAAA"/>
                </a:solidFill>
              </a:rPr>
              <a:t>Trois découvertes majeures issues de l'analyse de 59 animés</a:t>
            </a:r>
            <a:endParaRPr lang="en-US" sz="942" dirty="0"/>
          </a:p>
        </p:txBody>
      </p:sp>
      <p:sp>
        <p:nvSpPr>
          <p:cNvPr id="15" name="Text 12"/>
          <p:cNvSpPr/>
          <p:nvPr/>
        </p:nvSpPr>
        <p:spPr>
          <a:xfrm>
            <a:off x="571500" y="3732609"/>
            <a:ext cx="42862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5C8AFF"/>
                </a:solidFill>
              </a:rPr>
              <a:t>04</a:t>
            </a:r>
            <a:endParaRPr lang="en-US" sz="2436" dirty="0"/>
          </a:p>
        </p:txBody>
      </p:sp>
      <p:sp>
        <p:nvSpPr>
          <p:cNvPr id="16" name="Text 13"/>
          <p:cNvSpPr/>
          <p:nvPr/>
        </p:nvSpPr>
        <p:spPr>
          <a:xfrm>
            <a:off x="1214438" y="3732609"/>
            <a:ext cx="3219627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Impact Business &amp; Gouvernance</a:t>
            </a:r>
            <a:endParaRPr lang="en-US" sz="1397" dirty="0"/>
          </a:p>
        </p:txBody>
      </p:sp>
      <p:sp>
        <p:nvSpPr>
          <p:cNvPr id="17" name="Text 14"/>
          <p:cNvSpPr/>
          <p:nvPr/>
        </p:nvSpPr>
        <p:spPr>
          <a:xfrm>
            <a:off x="1214438" y="4063008"/>
            <a:ext cx="3219627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AAAAAA"/>
                </a:solidFill>
              </a:rPr>
              <a:t>De la réduction du churn à la conformité RGPD</a:t>
            </a:r>
            <a:endParaRPr lang="en-US" sz="942" dirty="0"/>
          </a:p>
        </p:txBody>
      </p:sp>
      <p:sp>
        <p:nvSpPr>
          <p:cNvPr id="18" name="Text 15"/>
          <p:cNvSpPr/>
          <p:nvPr/>
        </p:nvSpPr>
        <p:spPr>
          <a:xfrm>
            <a:off x="571500" y="4488061"/>
            <a:ext cx="42862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5C8AFF"/>
                </a:solidFill>
              </a:rPr>
              <a:t>05</a:t>
            </a:r>
            <a:endParaRPr lang="en-US" sz="2436" dirty="0"/>
          </a:p>
        </p:txBody>
      </p:sp>
      <p:sp>
        <p:nvSpPr>
          <p:cNvPr id="19" name="Text 16"/>
          <p:cNvSpPr/>
          <p:nvPr/>
        </p:nvSpPr>
        <p:spPr>
          <a:xfrm>
            <a:off x="1214438" y="4488061"/>
            <a:ext cx="3549300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Vision Produit</a:t>
            </a:r>
            <a:endParaRPr lang="en-US" sz="1397" dirty="0"/>
          </a:p>
        </p:txBody>
      </p:sp>
      <p:sp>
        <p:nvSpPr>
          <p:cNvPr id="20" name="Text 17"/>
          <p:cNvSpPr/>
          <p:nvPr/>
        </p:nvSpPr>
        <p:spPr>
          <a:xfrm>
            <a:off x="1214438" y="4818459"/>
            <a:ext cx="354930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AAAAAA"/>
                </a:solidFill>
              </a:rPr>
              <a:t>Comment intégrer ce score dans notre expérience utilisateur</a:t>
            </a:r>
            <a:endParaRPr lang="en-US" sz="942" dirty="0"/>
          </a:p>
        </p:txBody>
      </p:sp>
      <p:pic>
        <p:nvPicPr>
          <p:cNvPr id="22" name="Image 21" descr="Une image contenant texte, Police, capture d’écran, Graphique">
            <a:extLst>
              <a:ext uri="{FF2B5EF4-FFF2-40B4-BE49-F238E27FC236}">
                <a16:creationId xmlns:a16="http://schemas.microsoft.com/office/drawing/2014/main" id="{46A537A2-8923-0A73-B379-499EC17EC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8302" y="1507086"/>
            <a:ext cx="3836406" cy="218853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81795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817959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817959"/>
          </a:xfrm>
          <a:prstGeom prst="rect">
            <a:avLst/>
          </a:prstGeom>
          <a:noFill/>
          <a:ln/>
        </p:spPr>
        <p:txBody>
          <a:bodyPr wrap="square" lIns="170053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121" b="1" dirty="0">
                <a:solidFill>
                  <a:srgbClr val="FFFFFF"/>
                </a:solidFill>
              </a:rPr>
              <a:t>Le Paradoxe du Choix : Trop de contenu médiocre tue l'engagement</a:t>
            </a:r>
            <a:endParaRPr lang="en-US" sz="2121" dirty="0"/>
          </a:p>
        </p:txBody>
      </p:sp>
      <p:sp>
        <p:nvSpPr>
          <p:cNvPr id="6" name="Shape 3"/>
          <p:cNvSpPr/>
          <p:nvPr/>
        </p:nvSpPr>
        <p:spPr>
          <a:xfrm>
            <a:off x="571500" y="1532334"/>
            <a:ext cx="4543425" cy="106620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571500" y="1532334"/>
            <a:ext cx="14288" cy="1066205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8" name="Text 5"/>
          <p:cNvSpPr/>
          <p:nvPr/>
        </p:nvSpPr>
        <p:spPr>
          <a:xfrm>
            <a:off x="714375" y="1675209"/>
            <a:ext cx="42576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L'Insight</a:t>
            </a:r>
            <a:endParaRPr lang="en-US" sz="987" dirty="0"/>
          </a:p>
        </p:txBody>
      </p:sp>
      <p:sp>
        <p:nvSpPr>
          <p:cNvPr id="9" name="Text 6"/>
          <p:cNvSpPr/>
          <p:nvPr/>
        </p:nvSpPr>
        <p:spPr>
          <a:xfrm>
            <a:off x="714375" y="1941314"/>
            <a:ext cx="4257675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Dans un contexte de surabondance, la mise en avant de contenus irréguliers génère une </a:t>
            </a:r>
            <a:r>
              <a:rPr lang="en-US" sz="784" b="1" dirty="0">
                <a:solidFill>
                  <a:srgbClr val="FFFFFF"/>
                </a:solidFill>
              </a:rPr>
              <a:t>déception post-clic</a:t>
            </a:r>
            <a:r>
              <a:rPr lang="en-US" sz="834" dirty="0">
                <a:solidFill>
                  <a:srgbClr val="DDDDDD"/>
                </a:solidFill>
              </a:rPr>
              <a:t> immédiate. La Note Globale est souvent biaisée par la "hype" et masque la réalité de l'expérience utilisateur.</a:t>
            </a:r>
            <a:endParaRPr lang="en-US" sz="834" dirty="0"/>
          </a:p>
        </p:txBody>
      </p:sp>
      <p:sp>
        <p:nvSpPr>
          <p:cNvPr id="10" name="Shape 7"/>
          <p:cNvSpPr/>
          <p:nvPr/>
        </p:nvSpPr>
        <p:spPr>
          <a:xfrm>
            <a:off x="571500" y="2812852"/>
            <a:ext cx="4543425" cy="89475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71500" y="2812852"/>
            <a:ext cx="14288" cy="894755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12" name="Text 9"/>
          <p:cNvSpPr/>
          <p:nvPr/>
        </p:nvSpPr>
        <p:spPr>
          <a:xfrm>
            <a:off x="714375" y="2955727"/>
            <a:ext cx="42576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Le Risque</a:t>
            </a:r>
            <a:endParaRPr lang="en-US" sz="987" dirty="0"/>
          </a:p>
        </p:txBody>
      </p:sp>
      <p:sp>
        <p:nvSpPr>
          <p:cNvPr id="13" name="Text 10"/>
          <p:cNvSpPr/>
          <p:nvPr/>
        </p:nvSpPr>
        <p:spPr>
          <a:xfrm>
            <a:off x="714375" y="3221831"/>
            <a:ext cx="42576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Promouvoir un shonen de 300 épisodes (ex: Naruto) avec une qualité inégale crée une frustration progressive. </a:t>
            </a:r>
            <a:r>
              <a:rPr lang="en-US" sz="784" b="1" dirty="0">
                <a:solidFill>
                  <a:srgbClr val="FFFFFF"/>
                </a:solidFill>
              </a:rPr>
              <a:t>Arcs narratifs faibles + Fillers = Churn.</a:t>
            </a:r>
            <a:endParaRPr lang="en-US" sz="834" dirty="0"/>
          </a:p>
        </p:txBody>
      </p:sp>
      <p:sp>
        <p:nvSpPr>
          <p:cNvPr id="14" name="Shape 11"/>
          <p:cNvSpPr/>
          <p:nvPr/>
        </p:nvSpPr>
        <p:spPr>
          <a:xfrm>
            <a:off x="571500" y="3921919"/>
            <a:ext cx="4543425" cy="894755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571500" y="3921919"/>
            <a:ext cx="14288" cy="894755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16" name="Text 13"/>
          <p:cNvSpPr/>
          <p:nvPr/>
        </p:nvSpPr>
        <p:spPr>
          <a:xfrm>
            <a:off x="714375" y="4064794"/>
            <a:ext cx="42576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Le Besoin Stratégique</a:t>
            </a:r>
            <a:endParaRPr lang="en-US" sz="987" dirty="0"/>
          </a:p>
        </p:txBody>
      </p:sp>
      <p:sp>
        <p:nvSpPr>
          <p:cNvPr id="17" name="Text 14"/>
          <p:cNvSpPr/>
          <p:nvPr/>
        </p:nvSpPr>
        <p:spPr>
          <a:xfrm>
            <a:off x="714375" y="4330898"/>
            <a:ext cx="42576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Nous devons disposer d'un </a:t>
            </a:r>
            <a:r>
              <a:rPr lang="en-US" sz="784" b="1" dirty="0">
                <a:solidFill>
                  <a:srgbClr val="FFFFFF"/>
                </a:solidFill>
              </a:rPr>
              <a:t>KPI éditorial fiable</a:t>
            </a:r>
            <a:r>
              <a:rPr lang="en-US" sz="834" dirty="0">
                <a:solidFill>
                  <a:srgbClr val="DDDDDD"/>
                </a:solidFill>
              </a:rPr>
              <a:t> pour automatiser la curation et garantir une expérience cohérente du premier au dernier épisode.</a:t>
            </a:r>
            <a:endParaRPr lang="en-US" sz="834" dirty="0"/>
          </a:p>
        </p:txBody>
      </p:sp>
      <p:sp>
        <p:nvSpPr>
          <p:cNvPr id="19" name="Text 15"/>
          <p:cNvSpPr/>
          <p:nvPr/>
        </p:nvSpPr>
        <p:spPr>
          <a:xfrm>
            <a:off x="5543550" y="4541639"/>
            <a:ext cx="3028950" cy="2714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727" i="1" dirty="0">
                <a:solidFill>
                  <a:srgbClr val="888888"/>
                </a:solidFill>
              </a:rPr>
              <a:t>Illustration : La perception utilisateur des épisodes "fillers" et de la baisse de qualité</a:t>
            </a:r>
            <a:endParaRPr lang="en-US" sz="727" dirty="0"/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1B0EAF53-2E4A-2951-0AA0-D735E6964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821" y="2112468"/>
            <a:ext cx="3443283" cy="22955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40898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408980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408980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121" b="1" dirty="0">
                <a:solidFill>
                  <a:srgbClr val="FFFFFF"/>
                </a:solidFill>
              </a:rPr>
              <a:t>Méthodologie — Le Score Éditorial</a:t>
            </a:r>
            <a:endParaRPr lang="en-US" sz="2121" dirty="0"/>
          </a:p>
        </p:txBody>
      </p:sp>
      <p:sp>
        <p:nvSpPr>
          <p:cNvPr id="6" name="Text 3"/>
          <p:cNvSpPr/>
          <p:nvPr/>
        </p:nvSpPr>
        <p:spPr>
          <a:xfrm>
            <a:off x="571500" y="909042"/>
            <a:ext cx="8001000" cy="233958"/>
          </a:xfrm>
          <a:prstGeom prst="rect">
            <a:avLst/>
          </a:prstGeom>
          <a:noFill/>
          <a:ln/>
        </p:spPr>
        <p:txBody>
          <a:bodyPr wrap="none" lIns="221107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AAAAAA"/>
                </a:solidFill>
              </a:rPr>
              <a:t>Un algorithme pondéré qui valorise la stabilité narrative</a:t>
            </a:r>
            <a:endParaRPr lang="en-US" sz="1269" dirty="0"/>
          </a:p>
        </p:txBody>
      </p:sp>
      <p:sp>
        <p:nvSpPr>
          <p:cNvPr id="7" name="Shape 4"/>
          <p:cNvSpPr/>
          <p:nvPr/>
        </p:nvSpPr>
        <p:spPr>
          <a:xfrm>
            <a:off x="571500" y="1250156"/>
            <a:ext cx="8001000" cy="584002"/>
          </a:xfrm>
          <a:prstGeom prst="rect">
            <a:avLst/>
          </a:prstGeom>
          <a:solidFill>
            <a:srgbClr val="FFFFFF">
              <a:alpha val="5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0088" y="1378744"/>
            <a:ext cx="7743825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04" kern="0" spc="1" dirty="0">
                <a:solidFill>
                  <a:srgbClr val="FFFFFF"/>
                </a:solidFill>
              </a:rPr>
              <a:t>Score = (0.45 × Note Globale) + </a:t>
            </a:r>
            <a:r>
              <a:rPr lang="en-US" sz="1602" b="1" kern="0" spc="1" dirty="0">
                <a:solidFill>
                  <a:srgbClr val="5C8AFF"/>
                </a:solidFill>
              </a:rPr>
              <a:t>(0.40 × Régularité)</a:t>
            </a:r>
            <a:r>
              <a:rPr lang="en-US" sz="1704" kern="0" spc="1" dirty="0">
                <a:solidFill>
                  <a:srgbClr val="FFFFFF"/>
                </a:solidFill>
              </a:rPr>
              <a:t> + (0.15 × Pic)</a:t>
            </a:r>
            <a:endParaRPr lang="en-US" sz="1704" dirty="0"/>
          </a:p>
        </p:txBody>
      </p:sp>
      <p:sp>
        <p:nvSpPr>
          <p:cNvPr id="9" name="Shape 6"/>
          <p:cNvSpPr/>
          <p:nvPr/>
        </p:nvSpPr>
        <p:spPr>
          <a:xfrm>
            <a:off x="571500" y="2177058"/>
            <a:ext cx="2552691" cy="1783370"/>
          </a:xfrm>
          <a:prstGeom prst="rect">
            <a:avLst/>
          </a:prstGeom>
          <a:solidFill>
            <a:srgbClr val="FFFFFF">
              <a:alpha val="2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71500" y="2177058"/>
            <a:ext cx="2552691" cy="28575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1" name="Text 8"/>
          <p:cNvSpPr/>
          <p:nvPr/>
        </p:nvSpPr>
        <p:spPr>
          <a:xfrm>
            <a:off x="700088" y="2305645"/>
            <a:ext cx="2295516" cy="4572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3294" b="1" dirty="0">
                <a:solidFill>
                  <a:srgbClr val="FFFFFF"/>
                </a:solidFill>
              </a:rPr>
              <a:t>45%</a:t>
            </a:r>
            <a:endParaRPr lang="en-US" sz="3294" dirty="0"/>
          </a:p>
        </p:txBody>
      </p:sp>
      <p:sp>
        <p:nvSpPr>
          <p:cNvPr id="12" name="Text 9"/>
          <p:cNvSpPr/>
          <p:nvPr/>
        </p:nvSpPr>
        <p:spPr>
          <a:xfrm>
            <a:off x="700088" y="2805708"/>
            <a:ext cx="229551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Note Globale</a:t>
            </a:r>
            <a:endParaRPr lang="en-US" sz="987" dirty="0"/>
          </a:p>
        </p:txBody>
      </p:sp>
      <p:sp>
        <p:nvSpPr>
          <p:cNvPr id="13" name="Text 10"/>
          <p:cNvSpPr/>
          <p:nvPr/>
        </p:nvSpPr>
        <p:spPr>
          <a:xfrm>
            <a:off x="700088" y="3071813"/>
            <a:ext cx="2295516" cy="7314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Reflète la perception générale du public et la notoriété de l'œuvre. Indispensable pour ne pas déconnecter le score de la réalité du marché.</a:t>
            </a:r>
            <a:endParaRPr lang="en-US" sz="834" dirty="0"/>
          </a:p>
        </p:txBody>
      </p:sp>
      <p:sp>
        <p:nvSpPr>
          <p:cNvPr id="14" name="Shape 11"/>
          <p:cNvSpPr/>
          <p:nvPr/>
        </p:nvSpPr>
        <p:spPr>
          <a:xfrm>
            <a:off x="3295641" y="2177058"/>
            <a:ext cx="2552691" cy="1783370"/>
          </a:xfrm>
          <a:prstGeom prst="rect">
            <a:avLst/>
          </a:prstGeom>
          <a:solidFill>
            <a:srgbClr val="5C8AFF">
              <a:alpha val="1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3295641" y="2177058"/>
            <a:ext cx="2552691" cy="28575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16" name="Text 13"/>
          <p:cNvSpPr/>
          <p:nvPr/>
        </p:nvSpPr>
        <p:spPr>
          <a:xfrm>
            <a:off x="3424228" y="2305645"/>
            <a:ext cx="2295516" cy="4572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3294" b="1" dirty="0">
                <a:solidFill>
                  <a:srgbClr val="5C8AFF"/>
                </a:solidFill>
              </a:rPr>
              <a:t>40%</a:t>
            </a:r>
            <a:endParaRPr lang="en-US" sz="3294" dirty="0"/>
          </a:p>
        </p:txBody>
      </p:sp>
      <p:sp>
        <p:nvSpPr>
          <p:cNvPr id="17" name="Text 14"/>
          <p:cNvSpPr/>
          <p:nvPr/>
        </p:nvSpPr>
        <p:spPr>
          <a:xfrm>
            <a:off x="3424228" y="2805708"/>
            <a:ext cx="229551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Régularité</a:t>
            </a:r>
            <a:endParaRPr lang="en-US" sz="987" dirty="0"/>
          </a:p>
        </p:txBody>
      </p:sp>
      <p:sp>
        <p:nvSpPr>
          <p:cNvPr id="18" name="Text 15"/>
          <p:cNvSpPr/>
          <p:nvPr/>
        </p:nvSpPr>
        <p:spPr>
          <a:xfrm>
            <a:off x="3424228" y="3071813"/>
            <a:ext cx="2295516" cy="7314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Mesure la stabilité de la qualité (écart-type inverse). C'est notre </a:t>
            </a:r>
            <a:r>
              <a:rPr lang="en-US" sz="784" b="1" dirty="0">
                <a:solidFill>
                  <a:srgbClr val="DDDDDD"/>
                </a:solidFill>
              </a:rPr>
              <a:t>critère différenciant</a:t>
            </a:r>
            <a:r>
              <a:rPr lang="en-US" sz="834" dirty="0">
                <a:solidFill>
                  <a:srgbClr val="DDDDDD"/>
                </a:solidFill>
              </a:rPr>
              <a:t> : il pénalise les séries en dents de scie qui génèrent du churn.</a:t>
            </a:r>
            <a:endParaRPr lang="en-US" sz="834" dirty="0"/>
          </a:p>
        </p:txBody>
      </p:sp>
      <p:sp>
        <p:nvSpPr>
          <p:cNvPr id="19" name="Shape 16"/>
          <p:cNvSpPr/>
          <p:nvPr/>
        </p:nvSpPr>
        <p:spPr>
          <a:xfrm>
            <a:off x="6019781" y="2177058"/>
            <a:ext cx="2552691" cy="1783370"/>
          </a:xfrm>
          <a:prstGeom prst="rect">
            <a:avLst/>
          </a:prstGeom>
          <a:solidFill>
            <a:srgbClr val="FFFFFF">
              <a:alpha val="2000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6019781" y="2177058"/>
            <a:ext cx="2552691" cy="28575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1" name="Text 18"/>
          <p:cNvSpPr/>
          <p:nvPr/>
        </p:nvSpPr>
        <p:spPr>
          <a:xfrm>
            <a:off x="6148369" y="2305645"/>
            <a:ext cx="2295516" cy="4572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3294" b="1" dirty="0">
                <a:solidFill>
                  <a:srgbClr val="FFFFFF"/>
                </a:solidFill>
              </a:rPr>
              <a:t>15%</a:t>
            </a:r>
            <a:endParaRPr lang="en-US" sz="3294" dirty="0"/>
          </a:p>
        </p:txBody>
      </p:sp>
      <p:sp>
        <p:nvSpPr>
          <p:cNvPr id="22" name="Text 19"/>
          <p:cNvSpPr/>
          <p:nvPr/>
        </p:nvSpPr>
        <p:spPr>
          <a:xfrm>
            <a:off x="6148369" y="2805708"/>
            <a:ext cx="229551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Pic de Qualité</a:t>
            </a:r>
            <a:endParaRPr lang="en-US" sz="987" dirty="0"/>
          </a:p>
        </p:txBody>
      </p:sp>
      <p:sp>
        <p:nvSpPr>
          <p:cNvPr id="23" name="Text 20"/>
          <p:cNvSpPr/>
          <p:nvPr/>
        </p:nvSpPr>
        <p:spPr>
          <a:xfrm>
            <a:off x="6148369" y="3071813"/>
            <a:ext cx="2295516" cy="7314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Identifie la capacité à produire un "Wow effect" (meilleur épisode). Un moment culte peut justifier le visionnage d'une série entière.</a:t>
            </a:r>
            <a:endParaRPr lang="en-US" sz="834" dirty="0"/>
          </a:p>
        </p:txBody>
      </p:sp>
      <p:sp>
        <p:nvSpPr>
          <p:cNvPr id="24" name="Shape 21"/>
          <p:cNvSpPr/>
          <p:nvPr/>
        </p:nvSpPr>
        <p:spPr>
          <a:xfrm>
            <a:off x="571500" y="4074728"/>
            <a:ext cx="8001000" cy="403622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Shape 22"/>
          <p:cNvSpPr/>
          <p:nvPr/>
        </p:nvSpPr>
        <p:spPr>
          <a:xfrm>
            <a:off x="571500" y="4074728"/>
            <a:ext cx="8001000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6" name="Text 23"/>
          <p:cNvSpPr/>
          <p:nvPr/>
        </p:nvSpPr>
        <p:spPr>
          <a:xfrm>
            <a:off x="571500" y="4074728"/>
            <a:ext cx="8001000" cy="403622"/>
          </a:xfrm>
          <a:prstGeom prst="rect">
            <a:avLst/>
          </a:prstGeom>
          <a:noFill/>
          <a:ln/>
        </p:spPr>
        <p:txBody>
          <a:bodyPr wrap="square" lIns="0" tIns="102108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i="1" dirty="0">
                <a:solidFill>
                  <a:srgbClr val="888888"/>
                </a:solidFill>
              </a:rPr>
              <a:t>Pourquoi 40% pour la régularité ? C'est le meilleur prédicteur de satisfaction à long terme. Un anime peut avoir une bonne note globale grâce à la hype, mais seule la régularité garantit la rétention jusqu'au dernier épisode.</a:t>
            </a:r>
            <a:endParaRPr lang="en-US" sz="83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858321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81795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817959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817959"/>
          </a:xfrm>
          <a:prstGeom prst="rect">
            <a:avLst/>
          </a:prstGeom>
          <a:noFill/>
          <a:ln/>
        </p:spPr>
        <p:txBody>
          <a:bodyPr wrap="square" lIns="170053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121" b="1" dirty="0">
                <a:solidFill>
                  <a:srgbClr val="FFFFFF"/>
                </a:solidFill>
              </a:rPr>
              <a:t>La stabilité de la qualité prédit la satisfaction abonné</a:t>
            </a:r>
            <a:endParaRPr lang="en-US" sz="2121" dirty="0"/>
          </a:p>
        </p:txBody>
      </p:sp>
      <p:sp>
        <p:nvSpPr>
          <p:cNvPr id="6" name="Text 3"/>
          <p:cNvSpPr/>
          <p:nvPr/>
        </p:nvSpPr>
        <p:spPr>
          <a:xfrm>
            <a:off x="728663" y="1532334"/>
            <a:ext cx="254133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5C8AFF"/>
                </a:solidFill>
              </a:rPr>
              <a:t>Insight Principal</a:t>
            </a:r>
            <a:endParaRPr lang="en-US" sz="1090" dirty="0"/>
          </a:p>
        </p:txBody>
      </p:sp>
      <p:sp>
        <p:nvSpPr>
          <p:cNvPr id="7" name="Text 4"/>
          <p:cNvSpPr/>
          <p:nvPr/>
        </p:nvSpPr>
        <p:spPr>
          <a:xfrm>
            <a:off x="728663" y="1818084"/>
            <a:ext cx="2541333" cy="10285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DDDDDD"/>
                </a:solidFill>
              </a:rPr>
              <a:t>Les animés à </a:t>
            </a:r>
            <a:r>
              <a:rPr lang="en-US" sz="885" b="1" dirty="0">
                <a:solidFill>
                  <a:srgbClr val="FFFFFF"/>
                </a:solidFill>
              </a:rPr>
              <a:t>forte régularité</a:t>
            </a:r>
            <a:r>
              <a:rPr lang="en-US" sz="942" dirty="0">
                <a:solidFill>
                  <a:srgbClr val="DDDDDD"/>
                </a:solidFill>
              </a:rPr>
              <a:t> (faible écart-type) génèrent une satisfaction constante. L'irrégularité crée une expérience en dents de scie qui favorise le désengagement.</a:t>
            </a:r>
            <a:endParaRPr lang="en-US" sz="942" dirty="0"/>
          </a:p>
        </p:txBody>
      </p:sp>
      <p:sp>
        <p:nvSpPr>
          <p:cNvPr id="8" name="Text 5"/>
          <p:cNvSpPr/>
          <p:nvPr/>
        </p:nvSpPr>
        <p:spPr>
          <a:xfrm>
            <a:off x="728663" y="3132423"/>
            <a:ext cx="254133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5C8AFF"/>
                </a:solidFill>
              </a:rPr>
              <a:t>Analyse Visuelle</a:t>
            </a:r>
            <a:endParaRPr lang="en-US" sz="1090" dirty="0"/>
          </a:p>
        </p:txBody>
      </p:sp>
      <p:sp>
        <p:nvSpPr>
          <p:cNvPr id="9" name="Text 6"/>
          <p:cNvSpPr/>
          <p:nvPr/>
        </p:nvSpPr>
        <p:spPr>
          <a:xfrm>
            <a:off x="728663" y="3418173"/>
            <a:ext cx="2541333" cy="8228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DDDDDD"/>
                </a:solidFill>
              </a:rPr>
              <a:t>Le boxplot compare l'écart entre le </a:t>
            </a:r>
            <a:r>
              <a:rPr lang="en-US" sz="885" b="1" dirty="0">
                <a:solidFill>
                  <a:srgbClr val="DDDDDD"/>
                </a:solidFill>
              </a:rPr>
              <a:t>Meilleur Épisode</a:t>
            </a:r>
            <a:r>
              <a:rPr lang="en-US" sz="942" dirty="0">
                <a:solidFill>
                  <a:srgbClr val="DDDDDD"/>
                </a:solidFill>
              </a:rPr>
              <a:t> et le </a:t>
            </a:r>
            <a:r>
              <a:rPr lang="en-US" sz="885" b="1" dirty="0">
                <a:solidFill>
                  <a:srgbClr val="DDDDDD"/>
                </a:solidFill>
              </a:rPr>
              <a:t>Pire Épisode</a:t>
            </a:r>
            <a:r>
              <a:rPr lang="en-US" sz="942" dirty="0">
                <a:solidFill>
                  <a:srgbClr val="DDDDDD"/>
                </a:solidFill>
              </a:rPr>
              <a:t>. Un grand écart ("Gap") est pénalisé par notre algorithme.</a:t>
            </a:r>
            <a:endParaRPr lang="en-US" sz="942" dirty="0"/>
          </a:p>
        </p:txBody>
      </p:sp>
      <p:sp>
        <p:nvSpPr>
          <p:cNvPr id="10" name="Text 7"/>
          <p:cNvSpPr/>
          <p:nvPr/>
        </p:nvSpPr>
        <p:spPr>
          <a:xfrm>
            <a:off x="728663" y="4526793"/>
            <a:ext cx="254133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5C8AFF"/>
                </a:solidFill>
              </a:rPr>
              <a:t>Décision Stratégique</a:t>
            </a:r>
            <a:endParaRPr lang="en-US" sz="1090" dirty="0"/>
          </a:p>
        </p:txBody>
      </p:sp>
      <p:sp>
        <p:nvSpPr>
          <p:cNvPr id="11" name="Text 8"/>
          <p:cNvSpPr/>
          <p:nvPr/>
        </p:nvSpPr>
        <p:spPr>
          <a:xfrm>
            <a:off x="728663" y="4812543"/>
            <a:ext cx="2541333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DDDDDD"/>
                </a:solidFill>
              </a:rPr>
              <a:t>Privilégier systématiquement les séries affichant une </a:t>
            </a:r>
            <a:r>
              <a:rPr lang="en-US" sz="885" b="1" dirty="0">
                <a:solidFill>
                  <a:srgbClr val="FFFFFF"/>
                </a:solidFill>
              </a:rPr>
              <a:t>Régularité &gt; 7.5/10</a:t>
            </a:r>
            <a:r>
              <a:rPr lang="en-US" sz="942" dirty="0">
                <a:solidFill>
                  <a:srgbClr val="DDDDDD"/>
                </a:solidFill>
              </a:rPr>
              <a:t> pour la mise en avant.</a:t>
            </a:r>
            <a:endParaRPr lang="en-US" sz="942" dirty="0"/>
          </a:p>
        </p:txBody>
      </p:sp>
      <p:sp>
        <p:nvSpPr>
          <p:cNvPr id="12" name="Shape 9"/>
          <p:cNvSpPr/>
          <p:nvPr/>
        </p:nvSpPr>
        <p:spPr>
          <a:xfrm>
            <a:off x="3627183" y="2104113"/>
            <a:ext cx="4945317" cy="2753804"/>
          </a:xfrm>
          <a:prstGeom prst="rect">
            <a:avLst/>
          </a:prstGeom>
          <a:solidFill>
            <a:srgbClr val="FFFFFF">
              <a:alpha val="2000"/>
            </a:srgbClr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3424" y="2378306"/>
            <a:ext cx="4307793" cy="2176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28625" y="357188"/>
            <a:ext cx="8286750" cy="35004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428625" y="357188"/>
            <a:ext cx="35719" cy="350044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357188"/>
            <a:ext cx="5320698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Focus : La Malédiction des Séries Longues</a:t>
            </a:r>
            <a:endParaRPr lang="en-US" sz="1808" dirty="0"/>
          </a:p>
        </p:txBody>
      </p:sp>
      <p:sp>
        <p:nvSpPr>
          <p:cNvPr id="6" name="Text 3"/>
          <p:cNvSpPr/>
          <p:nvPr/>
        </p:nvSpPr>
        <p:spPr>
          <a:xfrm>
            <a:off x="6296909" y="434876"/>
            <a:ext cx="241846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AAAAAA"/>
                </a:solidFill>
              </a:rPr>
              <a:t>Corrélation Longueur / Qualité : -0.47</a:t>
            </a:r>
            <a:endParaRPr lang="en-US" sz="10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25" y="921544"/>
            <a:ext cx="1785938" cy="28575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28625" y="3886200"/>
            <a:ext cx="1785938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800"/>
              </a:lnSpc>
              <a:buNone/>
            </a:pPr>
            <a:r>
              <a:rPr lang="en-US" sz="621" i="1" dirty="0">
                <a:solidFill>
                  <a:srgbClr val="888888"/>
                </a:solidFill>
              </a:rPr>
              <a:t>Naruto : 720 épisodes, ~40% de fillers</a:t>
            </a:r>
            <a:endParaRPr lang="en-US" sz="621" dirty="0"/>
          </a:p>
        </p:txBody>
      </p:sp>
      <p:sp>
        <p:nvSpPr>
          <p:cNvPr id="9" name="Shape 5"/>
          <p:cNvSpPr/>
          <p:nvPr/>
        </p:nvSpPr>
        <p:spPr>
          <a:xfrm>
            <a:off x="2500313" y="921544"/>
            <a:ext cx="1285875" cy="751880"/>
          </a:xfrm>
          <a:prstGeom prst="rect">
            <a:avLst/>
          </a:prstGeom>
          <a:solidFill>
            <a:srgbClr val="5C8AFF">
              <a:alpha val="10000"/>
            </a:srgbClr>
          </a:solidFill>
          <a:ln w="9144">
            <a:solidFill>
              <a:srgbClr val="5C8AF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2643188" y="1064419"/>
            <a:ext cx="100012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121" b="1" dirty="0">
                <a:solidFill>
                  <a:srgbClr val="5C8AFF"/>
                </a:solidFill>
              </a:rPr>
              <a:t>-0.70</a:t>
            </a:r>
            <a:endParaRPr lang="en-US" sz="2121" dirty="0"/>
          </a:p>
        </p:txBody>
      </p:sp>
      <p:sp>
        <p:nvSpPr>
          <p:cNvPr id="11" name="Text 7"/>
          <p:cNvSpPr/>
          <p:nvPr/>
        </p:nvSpPr>
        <p:spPr>
          <a:xfrm>
            <a:off x="2643188" y="1400175"/>
            <a:ext cx="100012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800"/>
              </a:lnSpc>
              <a:buNone/>
            </a:pPr>
            <a:r>
              <a:rPr lang="en-US" sz="621" kern="0" spc="1" dirty="0">
                <a:solidFill>
                  <a:srgbClr val="FFFFFF"/>
                </a:solidFill>
              </a:rPr>
              <a:t>Pénalité Moyenne</a:t>
            </a:r>
            <a:endParaRPr lang="en-US" sz="621" dirty="0"/>
          </a:p>
        </p:txBody>
      </p:sp>
      <p:sp>
        <p:nvSpPr>
          <p:cNvPr id="12" name="Text 8"/>
          <p:cNvSpPr/>
          <p:nvPr/>
        </p:nvSpPr>
        <p:spPr>
          <a:xfrm>
            <a:off x="4000500" y="885825"/>
            <a:ext cx="6446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5C8AFF"/>
                </a:solidFill>
              </a:rPr>
              <a:t>•</a:t>
            </a:r>
            <a:endParaRPr lang="en-US" sz="1269" dirty="0"/>
          </a:p>
        </p:txBody>
      </p:sp>
      <p:sp>
        <p:nvSpPr>
          <p:cNvPr id="13" name="Text 9"/>
          <p:cNvSpPr/>
          <p:nvPr/>
        </p:nvSpPr>
        <p:spPr>
          <a:xfrm>
            <a:off x="4143375" y="921544"/>
            <a:ext cx="906977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Fillers imposés :</a:t>
            </a:r>
            <a:endParaRPr lang="en-US" sz="784" dirty="0"/>
          </a:p>
        </p:txBody>
      </p:sp>
      <p:sp>
        <p:nvSpPr>
          <p:cNvPr id="14" name="Text 10"/>
          <p:cNvSpPr/>
          <p:nvPr/>
        </p:nvSpPr>
        <p:spPr>
          <a:xfrm>
            <a:off x="5050352" y="921544"/>
            <a:ext cx="30813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Épisodes de remplissage pour attendre le manga source.</a:t>
            </a:r>
            <a:endParaRPr lang="en-US" sz="834" dirty="0"/>
          </a:p>
        </p:txBody>
      </p:sp>
      <p:sp>
        <p:nvSpPr>
          <p:cNvPr id="15" name="Text 11"/>
          <p:cNvSpPr/>
          <p:nvPr/>
        </p:nvSpPr>
        <p:spPr>
          <a:xfrm>
            <a:off x="4000500" y="1112639"/>
            <a:ext cx="6446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5C8AFF"/>
                </a:solidFill>
              </a:rPr>
              <a:t>•</a:t>
            </a:r>
            <a:endParaRPr lang="en-US" sz="1269" dirty="0"/>
          </a:p>
        </p:txBody>
      </p:sp>
      <p:sp>
        <p:nvSpPr>
          <p:cNvPr id="16" name="Text 12"/>
          <p:cNvSpPr/>
          <p:nvPr/>
        </p:nvSpPr>
        <p:spPr>
          <a:xfrm>
            <a:off x="4143375" y="1148358"/>
            <a:ext cx="98527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Fatigue créative :</a:t>
            </a:r>
            <a:endParaRPr lang="en-US" sz="784" dirty="0"/>
          </a:p>
        </p:txBody>
      </p:sp>
      <p:sp>
        <p:nvSpPr>
          <p:cNvPr id="17" name="Text 13"/>
          <p:cNvSpPr/>
          <p:nvPr/>
        </p:nvSpPr>
        <p:spPr>
          <a:xfrm>
            <a:off x="5128654" y="1148358"/>
            <a:ext cx="282194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Difficulté à maintenir l'excellence sur 300+ épisodes.</a:t>
            </a:r>
            <a:endParaRPr lang="en-US" sz="834" dirty="0"/>
          </a:p>
        </p:txBody>
      </p:sp>
      <p:sp>
        <p:nvSpPr>
          <p:cNvPr id="18" name="Text 14"/>
          <p:cNvSpPr/>
          <p:nvPr/>
        </p:nvSpPr>
        <p:spPr>
          <a:xfrm>
            <a:off x="4000500" y="1339453"/>
            <a:ext cx="6446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5C8AFF"/>
                </a:solidFill>
              </a:rPr>
              <a:t>•</a:t>
            </a:r>
            <a:endParaRPr lang="en-US" sz="1269" dirty="0"/>
          </a:p>
        </p:txBody>
      </p:sp>
      <p:sp>
        <p:nvSpPr>
          <p:cNvPr id="19" name="Text 15"/>
          <p:cNvSpPr/>
          <p:nvPr/>
        </p:nvSpPr>
        <p:spPr>
          <a:xfrm>
            <a:off x="4143375" y="1375172"/>
            <a:ext cx="103283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Baisse de budget :</a:t>
            </a:r>
            <a:endParaRPr lang="en-US" sz="784" dirty="0"/>
          </a:p>
        </p:txBody>
      </p:sp>
      <p:sp>
        <p:nvSpPr>
          <p:cNvPr id="20" name="Text 16"/>
          <p:cNvSpPr/>
          <p:nvPr/>
        </p:nvSpPr>
        <p:spPr>
          <a:xfrm>
            <a:off x="5176205" y="1375172"/>
            <a:ext cx="320154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Les arcs secondaires sont souvent sacrifiés techniquement.</a:t>
            </a:r>
            <a:endParaRPr lang="en-US" sz="834" dirty="0"/>
          </a:p>
        </p:txBody>
      </p:sp>
      <p:sp>
        <p:nvSpPr>
          <p:cNvPr id="21" name="Shape 17"/>
          <p:cNvSpPr/>
          <p:nvPr/>
        </p:nvSpPr>
        <p:spPr>
          <a:xfrm>
            <a:off x="2500313" y="1802011"/>
            <a:ext cx="3036094" cy="157162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2" name="Text 18"/>
          <p:cNvSpPr/>
          <p:nvPr/>
        </p:nvSpPr>
        <p:spPr>
          <a:xfrm>
            <a:off x="2571750" y="1873448"/>
            <a:ext cx="289321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333333"/>
                </a:solidFill>
              </a:rPr>
              <a:t>Corrélation Longueur vs Qualité</a:t>
            </a:r>
            <a:endParaRPr lang="en-US" sz="584" dirty="0"/>
          </a:p>
        </p:txBody>
      </p:sp>
      <p:pic>
        <p:nvPicPr>
          <p:cNvPr id="2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3209" y="1849968"/>
            <a:ext cx="2751935" cy="1637565"/>
          </a:xfrm>
          <a:prstGeom prst="rect">
            <a:avLst/>
          </a:prstGeom>
        </p:spPr>
      </p:pic>
      <p:sp>
        <p:nvSpPr>
          <p:cNvPr id="24" name="Shape 19"/>
          <p:cNvSpPr/>
          <p:nvPr/>
        </p:nvSpPr>
        <p:spPr>
          <a:xfrm>
            <a:off x="5679281" y="1802011"/>
            <a:ext cx="3036094" cy="157162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5" name="Text 20"/>
          <p:cNvSpPr/>
          <p:nvPr/>
        </p:nvSpPr>
        <p:spPr>
          <a:xfrm>
            <a:off x="5750719" y="1873448"/>
            <a:ext cx="289321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333333"/>
                </a:solidFill>
              </a:rPr>
              <a:t>Impact sur la Qualité Perçue</a:t>
            </a:r>
            <a:endParaRPr lang="en-US" sz="584" dirty="0"/>
          </a:p>
        </p:txBody>
      </p:sp>
      <p:pic>
        <p:nvPicPr>
          <p:cNvPr id="2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0719" y="1898898"/>
            <a:ext cx="2893219" cy="1589484"/>
          </a:xfrm>
          <a:prstGeom prst="rect">
            <a:avLst/>
          </a:prstGeom>
        </p:spPr>
      </p:pic>
      <p:sp>
        <p:nvSpPr>
          <p:cNvPr id="27" name="Shape 21"/>
          <p:cNvSpPr/>
          <p:nvPr/>
        </p:nvSpPr>
        <p:spPr>
          <a:xfrm>
            <a:off x="2500313" y="4261247"/>
            <a:ext cx="6215063" cy="525066"/>
          </a:xfrm>
          <a:prstGeom prst="rect">
            <a:avLst/>
          </a:prstGeom>
          <a:solidFill>
            <a:srgbClr val="2A2A2A"/>
          </a:solidFill>
          <a:ln/>
        </p:spPr>
      </p:sp>
      <p:sp>
        <p:nvSpPr>
          <p:cNvPr id="28" name="Shape 22"/>
          <p:cNvSpPr/>
          <p:nvPr/>
        </p:nvSpPr>
        <p:spPr>
          <a:xfrm>
            <a:off x="2500313" y="4261247"/>
            <a:ext cx="28575" cy="525066"/>
          </a:xfrm>
          <a:prstGeom prst="rect">
            <a:avLst/>
          </a:prstGeom>
          <a:solidFill>
            <a:srgbClr val="FF5C5C"/>
          </a:solidFill>
          <a:ln/>
        </p:spPr>
      </p:sp>
      <p:sp>
        <p:nvSpPr>
          <p:cNvPr id="29" name="Text 23"/>
          <p:cNvSpPr/>
          <p:nvPr/>
        </p:nvSpPr>
        <p:spPr>
          <a:xfrm>
            <a:off x="2500313" y="4261247"/>
            <a:ext cx="6215063" cy="525066"/>
          </a:xfrm>
          <a:prstGeom prst="rect">
            <a:avLst/>
          </a:prstGeom>
          <a:noFill/>
          <a:ln/>
        </p:spPr>
        <p:txBody>
          <a:bodyPr wrap="square" lIns="170053" tIns="127508" rIns="170053" bIns="127508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Décision Produit :</a:t>
            </a:r>
            <a:r>
              <a:rPr lang="en-US" sz="834" dirty="0">
                <a:solidFill>
                  <a:srgbClr val="FFFFFF"/>
                </a:solidFill>
              </a:rPr>
              <a:t> Ne pas utiliser les séries fleuves comme produit d'appel (Risque de Churn élevé). Privilégier pour la rétention des fans hardcore uniquement.</a:t>
            </a:r>
            <a:endParaRPr lang="en-US" sz="78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772948"/>
            <a:ext cx="41719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kern="0" spc="2" dirty="0">
                <a:solidFill>
                  <a:srgbClr val="5C8AFF"/>
                </a:solidFill>
              </a:rPr>
              <a:t>Focus : Cas d'École</a:t>
            </a:r>
            <a:endParaRPr lang="en-US" sz="784" dirty="0"/>
          </a:p>
        </p:txBody>
      </p:sp>
      <p:sp>
        <p:nvSpPr>
          <p:cNvPr id="4" name="Text 1"/>
          <p:cNvSpPr/>
          <p:nvPr/>
        </p:nvSpPr>
        <p:spPr>
          <a:xfrm>
            <a:off x="571500" y="999762"/>
            <a:ext cx="4171950" cy="44003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62" b="1" dirty="0">
                <a:solidFill>
                  <a:srgbClr val="FFFFFF"/>
                </a:solidFill>
              </a:rPr>
              <a:t>Your Lie in April</a:t>
            </a:r>
            <a:endParaRPr lang="en-US" sz="2862" dirty="0"/>
          </a:p>
        </p:txBody>
      </p:sp>
      <p:sp>
        <p:nvSpPr>
          <p:cNvPr id="5" name="Text 2"/>
          <p:cNvSpPr/>
          <p:nvPr/>
        </p:nvSpPr>
        <p:spPr>
          <a:xfrm>
            <a:off x="571500" y="1511238"/>
            <a:ext cx="417195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CCCCCC"/>
                </a:solidFill>
              </a:rPr>
              <a:t>22 épisodes • Score Éditorial : 8.52/10</a:t>
            </a:r>
            <a:endParaRPr lang="en-US" sz="1269" dirty="0"/>
          </a:p>
        </p:txBody>
      </p:sp>
      <p:sp>
        <p:nvSpPr>
          <p:cNvPr id="6" name="Text 3"/>
          <p:cNvSpPr/>
          <p:nvPr/>
        </p:nvSpPr>
        <p:spPr>
          <a:xfrm>
            <a:off x="571500" y="2180965"/>
            <a:ext cx="1295391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dirty="0">
                <a:solidFill>
                  <a:srgbClr val="5C8AFF"/>
                </a:solidFill>
              </a:rPr>
              <a:t>8.7</a:t>
            </a:r>
            <a:endParaRPr lang="en-US" sz="1808" dirty="0"/>
          </a:p>
        </p:txBody>
      </p:sp>
      <p:sp>
        <p:nvSpPr>
          <p:cNvPr id="7" name="Text 4"/>
          <p:cNvSpPr/>
          <p:nvPr/>
        </p:nvSpPr>
        <p:spPr>
          <a:xfrm>
            <a:off x="571500" y="2566727"/>
            <a:ext cx="129539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Note Globale</a:t>
            </a:r>
            <a:endParaRPr lang="en-US" sz="727" dirty="0"/>
          </a:p>
        </p:txBody>
      </p:sp>
      <p:sp>
        <p:nvSpPr>
          <p:cNvPr id="8" name="Text 5"/>
          <p:cNvSpPr/>
          <p:nvPr/>
        </p:nvSpPr>
        <p:spPr>
          <a:xfrm>
            <a:off x="2009766" y="2180965"/>
            <a:ext cx="1295391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dirty="0">
                <a:solidFill>
                  <a:srgbClr val="5C8AFF"/>
                </a:solidFill>
              </a:rPr>
              <a:t>8.9</a:t>
            </a:r>
            <a:endParaRPr lang="en-US" sz="1808" dirty="0"/>
          </a:p>
        </p:txBody>
      </p:sp>
      <p:sp>
        <p:nvSpPr>
          <p:cNvPr id="9" name="Text 6"/>
          <p:cNvSpPr/>
          <p:nvPr/>
        </p:nvSpPr>
        <p:spPr>
          <a:xfrm>
            <a:off x="2009766" y="2566727"/>
            <a:ext cx="129539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Régularité</a:t>
            </a:r>
            <a:endParaRPr lang="en-US" sz="727" dirty="0"/>
          </a:p>
        </p:txBody>
      </p:sp>
      <p:sp>
        <p:nvSpPr>
          <p:cNvPr id="10" name="Text 7"/>
          <p:cNvSpPr/>
          <p:nvPr/>
        </p:nvSpPr>
        <p:spPr>
          <a:xfrm>
            <a:off x="3448031" y="2180965"/>
            <a:ext cx="1295391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dirty="0">
                <a:solidFill>
                  <a:srgbClr val="5C8AFF"/>
                </a:solidFill>
              </a:rPr>
              <a:t>9.4</a:t>
            </a:r>
            <a:endParaRPr lang="en-US" sz="1808" dirty="0"/>
          </a:p>
        </p:txBody>
      </p:sp>
      <p:sp>
        <p:nvSpPr>
          <p:cNvPr id="11" name="Text 8"/>
          <p:cNvSpPr/>
          <p:nvPr/>
        </p:nvSpPr>
        <p:spPr>
          <a:xfrm>
            <a:off x="3448031" y="2566727"/>
            <a:ext cx="129539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Meilleur Épisode</a:t>
            </a:r>
            <a:endParaRPr lang="en-US" sz="727" dirty="0"/>
          </a:p>
        </p:txBody>
      </p:sp>
      <p:sp>
        <p:nvSpPr>
          <p:cNvPr id="12" name="Shape 9"/>
          <p:cNvSpPr/>
          <p:nvPr/>
        </p:nvSpPr>
        <p:spPr>
          <a:xfrm>
            <a:off x="571500" y="3138227"/>
            <a:ext cx="4171950" cy="839391"/>
          </a:xfrm>
          <a:prstGeom prst="rect">
            <a:avLst/>
          </a:prstGeom>
          <a:solidFill>
            <a:srgbClr val="5C8AFF">
              <a:alpha val="10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571500" y="3138227"/>
            <a:ext cx="28575" cy="839391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14" name="Text 11"/>
          <p:cNvSpPr/>
          <p:nvPr/>
        </p:nvSpPr>
        <p:spPr>
          <a:xfrm>
            <a:off x="714375" y="3281102"/>
            <a:ext cx="388620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Pourquoi ça marche ?</a:t>
            </a:r>
            <a:endParaRPr lang="en-US" sz="885" dirty="0"/>
          </a:p>
        </p:txBody>
      </p:sp>
      <p:sp>
        <p:nvSpPr>
          <p:cNvPr id="15" name="Text 12"/>
          <p:cNvSpPr/>
          <p:nvPr/>
        </p:nvSpPr>
        <p:spPr>
          <a:xfrm>
            <a:off x="714375" y="3491843"/>
            <a:ext cx="38862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Série courte (22 épisodes) issue d'un manga terminé. Planification narrative serrée = Qualité constante du début à la fin.</a:t>
            </a:r>
            <a:endParaRPr lang="en-US" sz="834" dirty="0"/>
          </a:p>
        </p:txBody>
      </p:sp>
      <p:sp>
        <p:nvSpPr>
          <p:cNvPr id="16" name="Shape 13"/>
          <p:cNvSpPr/>
          <p:nvPr/>
        </p:nvSpPr>
        <p:spPr>
          <a:xfrm>
            <a:off x="571500" y="4120493"/>
            <a:ext cx="2336648" cy="25003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7" name="Text 14"/>
          <p:cNvSpPr/>
          <p:nvPr/>
        </p:nvSpPr>
        <p:spPr>
          <a:xfrm>
            <a:off x="571500" y="4120493"/>
            <a:ext cx="2336648" cy="250031"/>
          </a:xfrm>
          <a:prstGeom prst="rect">
            <a:avLst/>
          </a:prstGeom>
          <a:noFill/>
          <a:ln/>
        </p:spPr>
        <p:txBody>
          <a:bodyPr wrap="square" lIns="136017" tIns="68072" rIns="136017" bIns="68072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kern="0" spc="1" dirty="0">
                <a:solidFill>
                  <a:srgbClr val="1A1A1A"/>
                </a:solidFill>
              </a:rPr>
              <a:t>Priorité Acquisition &amp; Home Page</a:t>
            </a:r>
            <a:endParaRPr lang="en-US" sz="683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40898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408980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408980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121" b="1" dirty="0">
                <a:solidFill>
                  <a:srgbClr val="FFFFFF"/>
                </a:solidFill>
              </a:rPr>
              <a:t>L'Opportunité des Light Novels</a:t>
            </a:r>
            <a:endParaRPr lang="en-US" sz="2121" dirty="0"/>
          </a:p>
        </p:txBody>
      </p:sp>
      <p:sp>
        <p:nvSpPr>
          <p:cNvPr id="6" name="Text 3"/>
          <p:cNvSpPr/>
          <p:nvPr/>
        </p:nvSpPr>
        <p:spPr>
          <a:xfrm>
            <a:off x="571500" y="1123355"/>
            <a:ext cx="4543425" cy="4572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3294" b="1" dirty="0">
                <a:solidFill>
                  <a:srgbClr val="5C8AFF"/>
                </a:solidFill>
              </a:rPr>
              <a:t>7.90/10</a:t>
            </a:r>
            <a:endParaRPr lang="en-US" sz="3294" dirty="0"/>
          </a:p>
        </p:txBody>
      </p:sp>
      <p:sp>
        <p:nvSpPr>
          <p:cNvPr id="7" name="Text 4"/>
          <p:cNvSpPr/>
          <p:nvPr/>
        </p:nvSpPr>
        <p:spPr>
          <a:xfrm>
            <a:off x="571500" y="1580555"/>
            <a:ext cx="1145378" cy="17017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kern="0" spc="1" dirty="0" err="1">
                <a:solidFill>
                  <a:srgbClr val="AAAAAA"/>
                </a:solidFill>
              </a:rPr>
              <a:t>Régularité</a:t>
            </a:r>
            <a:r>
              <a:rPr lang="en-US" sz="1050" kern="0" spc="1" dirty="0">
                <a:solidFill>
                  <a:srgbClr val="AAAAAA"/>
                </a:solidFill>
              </a:rPr>
              <a:t> Moyenne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728663" y="1903809"/>
            <a:ext cx="438626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1. Source Narrative Complète</a:t>
            </a:r>
            <a:endParaRPr lang="en-US" sz="987" dirty="0"/>
          </a:p>
        </p:txBody>
      </p:sp>
      <p:sp>
        <p:nvSpPr>
          <p:cNvPr id="9" name="Text 6"/>
          <p:cNvSpPr/>
          <p:nvPr/>
        </p:nvSpPr>
        <p:spPr>
          <a:xfrm>
            <a:off x="728663" y="2134195"/>
            <a:ext cx="4386263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Souvent terminés avant l'adaptation. Pas de risque de rattrapage ni de fillers.</a:t>
            </a:r>
            <a:endParaRPr lang="en-US" sz="834" dirty="0"/>
          </a:p>
        </p:txBody>
      </p:sp>
      <p:sp>
        <p:nvSpPr>
          <p:cNvPr id="10" name="Text 7"/>
          <p:cNvSpPr/>
          <p:nvPr/>
        </p:nvSpPr>
        <p:spPr>
          <a:xfrm>
            <a:off x="728663" y="2379929"/>
            <a:ext cx="438626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2. Format Saisonnier Adapté</a:t>
            </a:r>
            <a:endParaRPr lang="en-US" sz="987" dirty="0"/>
          </a:p>
        </p:txBody>
      </p:sp>
      <p:sp>
        <p:nvSpPr>
          <p:cNvPr id="11" name="Text 8"/>
          <p:cNvSpPr/>
          <p:nvPr/>
        </p:nvSpPr>
        <p:spPr>
          <a:xfrm>
            <a:off x="728663" y="2610315"/>
            <a:ext cx="4386263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Saisons de 12-13 épisodes favorisant une production concentrée et budgétée.</a:t>
            </a:r>
            <a:endParaRPr lang="en-US" sz="834" dirty="0"/>
          </a:p>
        </p:txBody>
      </p:sp>
      <p:sp>
        <p:nvSpPr>
          <p:cNvPr id="12" name="Text 9"/>
          <p:cNvSpPr/>
          <p:nvPr/>
        </p:nvSpPr>
        <p:spPr>
          <a:xfrm>
            <a:off x="728663" y="2856049"/>
            <a:ext cx="438626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3. Sélection Éditoriale</a:t>
            </a:r>
            <a:endParaRPr lang="en-US" sz="987" dirty="0"/>
          </a:p>
        </p:txBody>
      </p:sp>
      <p:sp>
        <p:nvSpPr>
          <p:cNvPr id="13" name="Text 10"/>
          <p:cNvSpPr/>
          <p:nvPr/>
        </p:nvSpPr>
        <p:spPr>
          <a:xfrm>
            <a:off x="728663" y="3086435"/>
            <a:ext cx="4386263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Seuls les best-sellers éprouvés sont adaptés, garantissant une base solide.</a:t>
            </a:r>
            <a:endParaRPr lang="en-US" sz="834" dirty="0"/>
          </a:p>
        </p:txBody>
      </p:sp>
      <p:sp>
        <p:nvSpPr>
          <p:cNvPr id="14" name="Shape 11"/>
          <p:cNvSpPr/>
          <p:nvPr/>
        </p:nvSpPr>
        <p:spPr>
          <a:xfrm>
            <a:off x="571500" y="3460756"/>
            <a:ext cx="4543425" cy="707231"/>
          </a:xfrm>
          <a:prstGeom prst="rect">
            <a:avLst/>
          </a:prstGeom>
          <a:solidFill>
            <a:srgbClr val="5C8AFF">
              <a:alpha val="10000"/>
            </a:srgbClr>
          </a:solidFill>
          <a:ln w="9144">
            <a:solidFill>
              <a:srgbClr val="5C8AF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57225" y="3546481"/>
            <a:ext cx="437197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5C8AFF"/>
                </a:solidFill>
              </a:rPr>
              <a:t>Décision Business</a:t>
            </a:r>
            <a:endParaRPr lang="en-US" sz="683" dirty="0"/>
          </a:p>
        </p:txBody>
      </p:sp>
      <p:sp>
        <p:nvSpPr>
          <p:cNvPr id="16" name="Text 13"/>
          <p:cNvSpPr/>
          <p:nvPr/>
        </p:nvSpPr>
        <p:spPr>
          <a:xfrm>
            <a:off x="657225" y="3717931"/>
            <a:ext cx="4371975" cy="3500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Prioriser l'acquisition de licences Light Novels pour maximiser la rétention.</a:t>
            </a:r>
            <a:endParaRPr lang="en-US" sz="942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588" y="1123355"/>
            <a:ext cx="2428875" cy="2428875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5543550" y="3637955"/>
            <a:ext cx="3028950" cy="1101923"/>
          </a:xfrm>
          <a:prstGeom prst="rect">
            <a:avLst/>
          </a:prstGeom>
          <a:solidFill>
            <a:srgbClr val="252525"/>
          </a:solidFill>
          <a:ln/>
        </p:spPr>
      </p:sp>
      <p:sp>
        <p:nvSpPr>
          <p:cNvPr id="19" name="Text 15"/>
          <p:cNvSpPr/>
          <p:nvPr/>
        </p:nvSpPr>
        <p:spPr>
          <a:xfrm>
            <a:off x="5657850" y="3752255"/>
            <a:ext cx="2800350" cy="17859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dirty="0">
                <a:solidFill>
                  <a:srgbClr val="888888"/>
                </a:solidFill>
              </a:rPr>
              <a:t>Top Performances</a:t>
            </a:r>
            <a:endParaRPr lang="en-US" sz="727" dirty="0"/>
          </a:p>
        </p:txBody>
      </p:sp>
      <p:sp>
        <p:nvSpPr>
          <p:cNvPr id="20" name="Text 16"/>
          <p:cNvSpPr/>
          <p:nvPr/>
        </p:nvSpPr>
        <p:spPr>
          <a:xfrm>
            <a:off x="5657850" y="3987998"/>
            <a:ext cx="38051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Frieren</a:t>
            </a:r>
            <a:endParaRPr lang="en-US" sz="834" dirty="0"/>
          </a:p>
        </p:txBody>
      </p:sp>
      <p:sp>
        <p:nvSpPr>
          <p:cNvPr id="21" name="Text 17"/>
          <p:cNvSpPr/>
          <p:nvPr/>
        </p:nvSpPr>
        <p:spPr>
          <a:xfrm>
            <a:off x="8116891" y="3987998"/>
            <a:ext cx="34130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C8AFF"/>
                </a:solidFill>
              </a:rPr>
              <a:t>9.1/10</a:t>
            </a:r>
            <a:endParaRPr lang="en-US" sz="784" dirty="0"/>
          </a:p>
        </p:txBody>
      </p:sp>
      <p:sp>
        <p:nvSpPr>
          <p:cNvPr id="22" name="Text 18"/>
          <p:cNvSpPr/>
          <p:nvPr/>
        </p:nvSpPr>
        <p:spPr>
          <a:xfrm>
            <a:off x="5657850" y="4200525"/>
            <a:ext cx="41012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Re:Zero</a:t>
            </a:r>
            <a:endParaRPr lang="en-US" sz="834" dirty="0"/>
          </a:p>
        </p:txBody>
      </p:sp>
      <p:sp>
        <p:nvSpPr>
          <p:cNvPr id="23" name="Text 19"/>
          <p:cNvSpPr/>
          <p:nvPr/>
        </p:nvSpPr>
        <p:spPr>
          <a:xfrm>
            <a:off x="8116891" y="4200525"/>
            <a:ext cx="34130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C8AFF"/>
                </a:solidFill>
              </a:rPr>
              <a:t>8.4/10</a:t>
            </a:r>
            <a:endParaRPr lang="en-US" sz="784" dirty="0"/>
          </a:p>
        </p:txBody>
      </p:sp>
      <p:sp>
        <p:nvSpPr>
          <p:cNvPr id="24" name="Text 20"/>
          <p:cNvSpPr/>
          <p:nvPr/>
        </p:nvSpPr>
        <p:spPr>
          <a:xfrm>
            <a:off x="5657850" y="4413052"/>
            <a:ext cx="91188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Sword Art Online</a:t>
            </a:r>
            <a:endParaRPr lang="en-US" sz="834" dirty="0"/>
          </a:p>
        </p:txBody>
      </p:sp>
      <p:sp>
        <p:nvSpPr>
          <p:cNvPr id="25" name="Text 21"/>
          <p:cNvSpPr/>
          <p:nvPr/>
        </p:nvSpPr>
        <p:spPr>
          <a:xfrm>
            <a:off x="8116891" y="4413052"/>
            <a:ext cx="34130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C8AFF"/>
                </a:solidFill>
              </a:rPr>
              <a:t>8.1/10</a:t>
            </a:r>
            <a:endParaRPr lang="en-US" sz="78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73937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42863" cy="739378"/>
          </a:xfrm>
          <a:prstGeom prst="rect">
            <a:avLst/>
          </a:prstGeom>
          <a:solidFill>
            <a:srgbClr val="5C8A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739378"/>
          </a:xfrm>
          <a:prstGeom prst="rect">
            <a:avLst/>
          </a:prstGeom>
          <a:noFill/>
          <a:ln/>
        </p:spPr>
        <p:txBody>
          <a:bodyPr wrap="square" lIns="170053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912" b="1" dirty="0">
                <a:solidFill>
                  <a:srgbClr val="FFFFFF"/>
                </a:solidFill>
              </a:rPr>
              <a:t>Le Score Éditorial bouleverse le classement et corrige les biais de popularité</a:t>
            </a:r>
            <a:endParaRPr lang="en-US" sz="1912" dirty="0"/>
          </a:p>
        </p:txBody>
      </p:sp>
      <p:sp>
        <p:nvSpPr>
          <p:cNvPr id="6" name="Shape 3"/>
          <p:cNvSpPr/>
          <p:nvPr/>
        </p:nvSpPr>
        <p:spPr>
          <a:xfrm>
            <a:off x="571500" y="1512689"/>
            <a:ext cx="4705303" cy="314325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983" y="1600159"/>
            <a:ext cx="3587781" cy="299191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633991" y="1504652"/>
            <a:ext cx="293850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5C8AFF"/>
                </a:solidFill>
              </a:rPr>
              <a:t>Le Grand Remplacement</a:t>
            </a:r>
            <a:endParaRPr lang="en-US" sz="987" dirty="0"/>
          </a:p>
        </p:txBody>
      </p:sp>
      <p:sp>
        <p:nvSpPr>
          <p:cNvPr id="9" name="Text 5"/>
          <p:cNvSpPr/>
          <p:nvPr/>
        </p:nvSpPr>
        <p:spPr>
          <a:xfrm>
            <a:off x="5633991" y="1770757"/>
            <a:ext cx="2938509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DDDDDD"/>
                </a:solidFill>
              </a:rPr>
              <a:t>Le classement basé sur la popularité (Note Globale) masque les défauts structurels. Le Score Éditorial révèle la véritable qualité de l'expérience.</a:t>
            </a:r>
            <a:endParaRPr lang="en-US" sz="834" dirty="0"/>
          </a:p>
        </p:txBody>
      </p:sp>
      <p:sp>
        <p:nvSpPr>
          <p:cNvPr id="10" name="Shape 6"/>
          <p:cNvSpPr/>
          <p:nvPr/>
        </p:nvSpPr>
        <p:spPr>
          <a:xfrm>
            <a:off x="5633991" y="2563713"/>
            <a:ext cx="2938509" cy="985838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9716" y="2672655"/>
            <a:ext cx="96441" cy="12858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887594" y="2649438"/>
            <a:ext cx="108350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5C5C"/>
                </a:solidFill>
              </a:rPr>
              <a:t>Sorties du Top 10</a:t>
            </a:r>
            <a:endParaRPr lang="en-US" sz="885" dirty="0"/>
          </a:p>
        </p:txBody>
      </p:sp>
      <p:sp>
        <p:nvSpPr>
          <p:cNvPr id="13" name="Text 8"/>
          <p:cNvSpPr/>
          <p:nvPr/>
        </p:nvSpPr>
        <p:spPr>
          <a:xfrm>
            <a:off x="5719716" y="2931616"/>
            <a:ext cx="53653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One Piece</a:t>
            </a:r>
            <a:endParaRPr lang="en-US" sz="834" dirty="0"/>
          </a:p>
        </p:txBody>
      </p:sp>
      <p:sp>
        <p:nvSpPr>
          <p:cNvPr id="14" name="Text 9"/>
          <p:cNvSpPr/>
          <p:nvPr/>
        </p:nvSpPr>
        <p:spPr>
          <a:xfrm>
            <a:off x="8178924" y="2931616"/>
            <a:ext cx="30785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5C5C"/>
                </a:solidFill>
              </a:rPr>
              <a:t>-1.5 pt</a:t>
            </a:r>
            <a:endParaRPr lang="en-US" sz="683" dirty="0"/>
          </a:p>
        </p:txBody>
      </p:sp>
      <p:sp>
        <p:nvSpPr>
          <p:cNvPr id="15" name="Text 10"/>
          <p:cNvSpPr/>
          <p:nvPr/>
        </p:nvSpPr>
        <p:spPr>
          <a:xfrm>
            <a:off x="5719716" y="3201293"/>
            <a:ext cx="37926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Naruto</a:t>
            </a:r>
            <a:endParaRPr lang="en-US" sz="834" dirty="0"/>
          </a:p>
        </p:txBody>
      </p:sp>
      <p:sp>
        <p:nvSpPr>
          <p:cNvPr id="16" name="Text 11"/>
          <p:cNvSpPr/>
          <p:nvPr/>
        </p:nvSpPr>
        <p:spPr>
          <a:xfrm>
            <a:off x="8178924" y="3201293"/>
            <a:ext cx="30785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5C5C"/>
                </a:solidFill>
              </a:rPr>
              <a:t>-1.1 pt</a:t>
            </a:r>
            <a:endParaRPr lang="en-US" sz="683" dirty="0"/>
          </a:p>
        </p:txBody>
      </p:sp>
      <p:sp>
        <p:nvSpPr>
          <p:cNvPr id="17" name="Shape 12"/>
          <p:cNvSpPr/>
          <p:nvPr/>
        </p:nvSpPr>
        <p:spPr>
          <a:xfrm>
            <a:off x="5633991" y="3678138"/>
            <a:ext cx="2938509" cy="985838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9716" y="3787080"/>
            <a:ext cx="96441" cy="128588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5887594" y="3763863"/>
            <a:ext cx="1161027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4CAF50"/>
                </a:solidFill>
              </a:rPr>
              <a:t>Entrées / Montées</a:t>
            </a:r>
            <a:endParaRPr lang="en-US" sz="885" dirty="0"/>
          </a:p>
        </p:txBody>
      </p:sp>
      <p:sp>
        <p:nvSpPr>
          <p:cNvPr id="20" name="Text 14"/>
          <p:cNvSpPr/>
          <p:nvPr/>
        </p:nvSpPr>
        <p:spPr>
          <a:xfrm>
            <a:off x="5719716" y="4046041"/>
            <a:ext cx="838637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Your Lie in April</a:t>
            </a:r>
            <a:endParaRPr lang="en-US" sz="834" dirty="0"/>
          </a:p>
        </p:txBody>
      </p:sp>
      <p:sp>
        <p:nvSpPr>
          <p:cNvPr id="21" name="Text 15"/>
          <p:cNvSpPr/>
          <p:nvPr/>
        </p:nvSpPr>
        <p:spPr>
          <a:xfrm>
            <a:off x="8364941" y="4046041"/>
            <a:ext cx="12183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4CAF50"/>
                </a:solidFill>
              </a:rPr>
              <a:t>#1</a:t>
            </a:r>
            <a:endParaRPr lang="en-US" sz="683" dirty="0"/>
          </a:p>
        </p:txBody>
      </p:sp>
      <p:sp>
        <p:nvSpPr>
          <p:cNvPr id="22" name="Text 16"/>
          <p:cNvSpPr/>
          <p:nvPr/>
        </p:nvSpPr>
        <p:spPr>
          <a:xfrm>
            <a:off x="5719716" y="4315718"/>
            <a:ext cx="38051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Frieren</a:t>
            </a:r>
            <a:endParaRPr lang="en-US" sz="834" dirty="0"/>
          </a:p>
        </p:txBody>
      </p:sp>
      <p:sp>
        <p:nvSpPr>
          <p:cNvPr id="23" name="Text 17"/>
          <p:cNvSpPr/>
          <p:nvPr/>
        </p:nvSpPr>
        <p:spPr>
          <a:xfrm>
            <a:off x="8364941" y="4315718"/>
            <a:ext cx="12183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4CAF50"/>
                </a:solidFill>
              </a:rPr>
              <a:t>#4</a:t>
            </a:r>
            <a:endParaRPr lang="en-US" sz="683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1328</Words>
  <Application>Microsoft Office PowerPoint</Application>
  <PresentationFormat>Affichage à l'écran (16:9)</PresentationFormat>
  <Paragraphs>212</Paragraphs>
  <Slides>15</Slides>
  <Notes>15</Notes>
  <HiddenSlides>0</HiddenSlides>
  <MMClips>0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7" baseType="lpstr"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David D.</cp:lastModifiedBy>
  <cp:revision>3</cp:revision>
  <dcterms:created xsi:type="dcterms:W3CDTF">2026-02-05T03:33:53Z</dcterms:created>
  <dcterms:modified xsi:type="dcterms:W3CDTF">2026-02-05T04:23:24Z</dcterms:modified>
</cp:coreProperties>
</file>